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4"/>
  </p:sldMasterIdLst>
  <p:notesMasterIdLst>
    <p:notesMasterId r:id="rId37"/>
  </p:notesMasterIdLst>
  <p:sldIdLst>
    <p:sldId id="288" r:id="rId5"/>
    <p:sldId id="275" r:id="rId6"/>
    <p:sldId id="295" r:id="rId7"/>
    <p:sldId id="297" r:id="rId8"/>
    <p:sldId id="298" r:id="rId9"/>
    <p:sldId id="296" r:id="rId10"/>
    <p:sldId id="301" r:id="rId11"/>
    <p:sldId id="302" r:id="rId12"/>
    <p:sldId id="281" r:id="rId13"/>
    <p:sldId id="261" r:id="rId14"/>
    <p:sldId id="303" r:id="rId15"/>
    <p:sldId id="304" r:id="rId16"/>
    <p:sldId id="264" r:id="rId17"/>
    <p:sldId id="310" r:id="rId18"/>
    <p:sldId id="311" r:id="rId19"/>
    <p:sldId id="309" r:id="rId20"/>
    <p:sldId id="312" r:id="rId21"/>
    <p:sldId id="314" r:id="rId22"/>
    <p:sldId id="313" r:id="rId23"/>
    <p:sldId id="322" r:id="rId24"/>
    <p:sldId id="283" r:id="rId25"/>
    <p:sldId id="318" r:id="rId26"/>
    <p:sldId id="319" r:id="rId27"/>
    <p:sldId id="320" r:id="rId28"/>
    <p:sldId id="321" r:id="rId29"/>
    <p:sldId id="258" r:id="rId30"/>
    <p:sldId id="284" r:id="rId31"/>
    <p:sldId id="289" r:id="rId32"/>
    <p:sldId id="316" r:id="rId33"/>
    <p:sldId id="291" r:id="rId34"/>
    <p:sldId id="323" r:id="rId35"/>
    <p:sldId id="294" r:id="rId3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D61"/>
    <a:srgbClr val="2B5470"/>
    <a:srgbClr val="382960"/>
    <a:srgbClr val="325A76"/>
    <a:srgbClr val="2A2B3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F932A7-FA56-4E8F-96DC-A86FAB6C2DA5}" v="50" dt="2025-06-11T23:48:03.6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>
        <p:scale>
          <a:sx n="75" d="100"/>
          <a:sy n="75" d="100"/>
        </p:scale>
        <p:origin x="9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10035-2FD1-4C24-AB12-425C4408A8FD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35C4A-830D-4126-A7B3-E249063C29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2661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35C4A-830D-4126-A7B3-E249063C29E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2577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35C4A-830D-4126-A7B3-E249063C29E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0935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35C4A-830D-4126-A7B3-E249063C29EA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9793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1400E7-7717-4FE5-99BA-0D75AA19D7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36B3E7-6DAC-CFD6-8686-CB92804E5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52B4CE-F2B8-307D-FE61-E27489DAD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89C66-CEC8-4005-9E84-4C91F87688B6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F05046-49B2-C16B-D31C-FC155E5F5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811A1F-2B6A-862C-7B59-176A874E6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034DD-2211-46C3-96A2-34AFE1BEDD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0702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43846A-D66A-8210-3BF2-398E99786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4A07A2D-0639-1994-643F-FC3982C797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90AE7D-9870-05DD-F2A8-C161CD2E3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89C66-CEC8-4005-9E84-4C91F87688B6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7E4264-7BB7-922F-AD69-794ADA30D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BFD5AA-1019-8E80-55C3-5A4BF87F5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034DD-2211-46C3-96A2-34AFE1BEDD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8774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32F2F11-5E30-2474-51B6-FF23623CF9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BB6FCC-2245-90D1-AF4C-8EEEFA115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84C1C-1912-EC12-5D66-A38AB3A0C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89C66-CEC8-4005-9E84-4C91F87688B6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86E9F6-4E69-7F22-85C0-B24F140EB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0D2B31-05D0-FBBC-613A-FFC4CA3AE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034DD-2211-46C3-96A2-34AFE1BEDD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1054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B579A7-6C22-9CC5-F8A4-BEAD9FF1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BE7E88-422A-AF04-7A62-C07FC8266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1D39F7-4A25-3D82-A90B-2053FA1A2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89C66-CEC8-4005-9E84-4C91F87688B6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BCDE66-5B91-7B8C-65E0-CC684CC09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E23BB1-CB4B-E6FE-0D60-E3CA31199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034DD-2211-46C3-96A2-34AFE1BEDD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5252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686CB1-57F8-D753-A62F-148D3A4D4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B4940E-9706-FD78-21B3-23AC8A350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21F550-51ED-5090-1094-E44C8BA37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89C66-CEC8-4005-9E84-4C91F87688B6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7CE3C1-C0DF-44AB-A19D-DF2CBECAC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134519-4FF7-5E25-000F-BDB7829FD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034DD-2211-46C3-96A2-34AFE1BEDD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3923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EC034A-6556-5757-CF86-861C3AE7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6505DA-5FA4-3203-FE00-E61D4CD4EC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0443C57-46DB-E4AB-0D96-A94D6D4FE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6BD1BB4-03B3-D37C-6B52-13B5C8D3A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89C66-CEC8-4005-9E84-4C91F87688B6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465BBB-102D-1FE5-332C-824BD5661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F09ED7-A7CD-499E-A148-313B3BDA1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034DD-2211-46C3-96A2-34AFE1BEDD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6732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CC783-7A37-2D1A-5BC8-E820F95D9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F0688-E26E-32D8-A0DC-459F96C5D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A597755-4D86-6756-F757-AB672C1E5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0ADF9DC-8D4B-9A16-0F78-12CE0F406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A4C9BFB-ADAD-21A3-10BE-3CB35083A3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7F0208E-928A-D43F-5B28-FB6A940EB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89C66-CEC8-4005-9E84-4C91F87688B6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535A7D3-75BC-070C-6C2A-A855F415E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6E050E8-3FA8-56EA-569E-FD192715E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034DD-2211-46C3-96A2-34AFE1BEDD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3122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0DADB1-2B7C-AAD4-4AA9-E71651DC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E082333-C810-64FE-B8C2-9495477A0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89C66-CEC8-4005-9E84-4C91F87688B6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7A691C-FEEF-134B-B8F8-31C0EE49D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F0D483-765E-998D-FCF9-D135046CD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034DD-2211-46C3-96A2-34AFE1BEDD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32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646A898-ADB9-BE28-6B5F-99E42F537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89C66-CEC8-4005-9E84-4C91F87688B6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CA857CF-C225-419B-7FC5-60C97F647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8DD150-9DCE-31CE-DECA-1843A4A7D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034DD-2211-46C3-96A2-34AFE1BEDD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4291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6F27E-CD16-D2BC-0514-D11141E9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821677-B130-D5A4-286D-DA044035E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7A6F5C-26AD-2577-7B40-7EC17CEEA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D51784-F57B-5A47-750A-5D4FF63B3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89C66-CEC8-4005-9E84-4C91F87688B6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1C0CA50-F15E-B704-050C-5D3DCC69E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808EC76-7E5A-D9CC-E880-6D7085F15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034DD-2211-46C3-96A2-34AFE1BEDD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9174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E0CD4F-AA02-CC51-E6FE-1E82DBCFA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FEFBCF2-58E6-1B99-6078-A41689ABF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7E6B1DD-AC10-D637-5308-6BDF961F0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0E4D0EB-F031-1972-B9FE-F0D42F62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89C66-CEC8-4005-9E84-4C91F87688B6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046291-717F-5178-FA3F-C44DC21EE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2BB5115-ACA3-DA3D-9A39-CB1561CA3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034DD-2211-46C3-96A2-34AFE1BEDD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3375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59B6021-078A-2546-EE02-360CAB3A9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E538EB-E0E6-11DC-DE78-6BB132593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D4F0E0-76F0-768D-D14E-CB30459587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089C66-CEC8-4005-9E84-4C91F87688B6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22F31A-309C-6011-116F-3CF3AC6C0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84F53F-00C4-DCDC-B646-A799BE171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5034DD-2211-46C3-96A2-34AFE1BEDD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60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e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emf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sitorio.ucs.br/xmlui/bitstream/handle/11338/2455/TCC%20Marcelo%20Sala%20Reck.pdf?sequence=3&amp;isAllowed=y" TargetMode="External"/><Relationship Id="rId2" Type="http://schemas.openxmlformats.org/officeDocument/2006/relationships/hyperlink" Target="https://www.teses.usp.br/teses/disponiveis/3/3141/tde-07012008-171855/pt-br.php" TargetMode="Externa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0FA26-8EB5-38F3-D023-142449F1A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265A4BB-AE3A-E994-23B1-35527E3B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21"/>
          <a:stretch/>
        </p:blipFill>
        <p:spPr>
          <a:xfrm>
            <a:off x="0" y="0"/>
            <a:ext cx="8755504" cy="6858000"/>
          </a:xfrm>
          <a:prstGeom prst="rect">
            <a:avLst/>
          </a:prstGeom>
        </p:spPr>
      </p:pic>
      <p:sp>
        <p:nvSpPr>
          <p:cNvPr id="7" name="AutoShape 6" descr="Imagem">
            <a:extLst>
              <a:ext uri="{FF2B5EF4-FFF2-40B4-BE49-F238E27FC236}">
                <a16:creationId xmlns:a16="http://schemas.microsoft.com/office/drawing/2014/main" id="{BB07BB14-C083-0AB7-542D-D4DD9B26A7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58227D-A8CF-F1BE-AEB3-BEDBF5241FCF}"/>
              </a:ext>
            </a:extLst>
          </p:cNvPr>
          <p:cNvSpPr/>
          <p:nvPr/>
        </p:nvSpPr>
        <p:spPr>
          <a:xfrm>
            <a:off x="0" y="8576"/>
            <a:ext cx="12192000" cy="6858002"/>
          </a:xfrm>
          <a:custGeom>
            <a:avLst/>
            <a:gdLst>
              <a:gd name="connsiteX0" fmla="*/ 3286817 w 12192000"/>
              <a:gd name="connsiteY0" fmla="*/ 0 h 6858002"/>
              <a:gd name="connsiteX1" fmla="*/ 3896564 w 12192000"/>
              <a:gd name="connsiteY1" fmla="*/ 0 h 6858002"/>
              <a:gd name="connsiteX2" fmla="*/ 5700031 w 12192000"/>
              <a:gd name="connsiteY2" fmla="*/ 2891974 h 6858002"/>
              <a:gd name="connsiteX3" fmla="*/ 7503498 w 12192000"/>
              <a:gd name="connsiteY3" fmla="*/ 0 h 6858002"/>
              <a:gd name="connsiteX4" fmla="*/ 12192000 w 12192000"/>
              <a:gd name="connsiteY4" fmla="*/ 0 h 6858002"/>
              <a:gd name="connsiteX5" fmla="*/ 12192000 w 12192000"/>
              <a:gd name="connsiteY5" fmla="*/ 6858002 h 6858002"/>
              <a:gd name="connsiteX6" fmla="*/ 7839181 w 12192000"/>
              <a:gd name="connsiteY6" fmla="*/ 6858002 h 6858002"/>
              <a:gd name="connsiteX7" fmla="*/ 3609975 w 12192000"/>
              <a:gd name="connsiteY7" fmla="*/ 76202 h 6858002"/>
              <a:gd name="connsiteX8" fmla="*/ 0 w 12192000"/>
              <a:gd name="connsiteY8" fmla="*/ 5865026 h 6858002"/>
              <a:gd name="connsiteX9" fmla="*/ 0 w 12192000"/>
              <a:gd name="connsiteY9" fmla="*/ 5270620 h 6858002"/>
              <a:gd name="connsiteX10" fmla="*/ 3286817 w 12192000"/>
              <a:gd name="connsiteY10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2">
                <a:moveTo>
                  <a:pt x="3286817" y="0"/>
                </a:moveTo>
                <a:lnTo>
                  <a:pt x="3896564" y="0"/>
                </a:lnTo>
                <a:lnTo>
                  <a:pt x="5700031" y="2891974"/>
                </a:lnTo>
                <a:lnTo>
                  <a:pt x="7503498" y="0"/>
                </a:lnTo>
                <a:lnTo>
                  <a:pt x="12192000" y="0"/>
                </a:lnTo>
                <a:lnTo>
                  <a:pt x="12192000" y="6858002"/>
                </a:lnTo>
                <a:lnTo>
                  <a:pt x="7839181" y="6858002"/>
                </a:lnTo>
                <a:lnTo>
                  <a:pt x="3609975" y="76202"/>
                </a:lnTo>
                <a:lnTo>
                  <a:pt x="0" y="5865026"/>
                </a:lnTo>
                <a:lnTo>
                  <a:pt x="0" y="5270620"/>
                </a:lnTo>
                <a:lnTo>
                  <a:pt x="328681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0" lang="en-US" altLang="pt-B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7FD51918-61AE-647D-4E2D-40A9D9EB3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8110" y="2030482"/>
            <a:ext cx="5294630" cy="2052638"/>
          </a:xfrm>
        </p:spPr>
        <p:txBody>
          <a:bodyPr anchor="ctr">
            <a:noAutofit/>
          </a:bodyPr>
          <a:lstStyle/>
          <a:p>
            <a:r>
              <a:rPr lang="pt-BR" sz="3200" b="1" dirty="0">
                <a:latin typeface="+mn-lt"/>
                <a:cs typeface="Arial"/>
              </a:rPr>
              <a:t>ESTUDO SOBRE REDE SEM FIO APLICADA NA GEOLOCALIZAÇÃO DE AGENTES CIRCULANTES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40D9FF2-478D-572E-8068-F68149C52956}"/>
              </a:ext>
            </a:extLst>
          </p:cNvPr>
          <p:cNvSpPr/>
          <p:nvPr/>
        </p:nvSpPr>
        <p:spPr>
          <a:xfrm>
            <a:off x="7626201" y="1158447"/>
            <a:ext cx="3064370" cy="622991"/>
          </a:xfrm>
          <a:prstGeom prst="roundRect">
            <a:avLst/>
          </a:prstGeom>
          <a:solidFill>
            <a:srgbClr val="010D61"/>
          </a:solidFill>
          <a:ln>
            <a:solidFill>
              <a:srgbClr val="2B54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latin typeface="Arial"/>
                <a:cs typeface="Times New Roman"/>
              </a:rPr>
              <a:t>Centro Universitário FEI</a:t>
            </a: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B5C4ED14-2E8F-2918-A60C-EC027069FD83}"/>
              </a:ext>
            </a:extLst>
          </p:cNvPr>
          <p:cNvSpPr txBox="1">
            <a:spLocks/>
          </p:cNvSpPr>
          <p:nvPr/>
        </p:nvSpPr>
        <p:spPr>
          <a:xfrm>
            <a:off x="6913563" y="1901726"/>
            <a:ext cx="2026091" cy="299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40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6AFCB16-A812-47E2-C223-D4DBFEF7B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6474" y="7630"/>
            <a:ext cx="538826" cy="7206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997AC6-D8EB-9B51-8199-BC600ED2BF94}"/>
              </a:ext>
            </a:extLst>
          </p:cNvPr>
          <p:cNvSpPr txBox="1"/>
          <p:nvPr/>
        </p:nvSpPr>
        <p:spPr>
          <a:xfrm>
            <a:off x="8925615" y="4246434"/>
            <a:ext cx="2877889" cy="164044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28600" lvl="1" algn="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pt-BR" sz="1400" b="0" i="0" u="none" strike="noStrike" cap="none" normalizeH="0" baseline="0" dirty="0">
                <a:ln>
                  <a:noFill/>
                </a:ln>
                <a:effectLst/>
                <a:cs typeface="Arial"/>
              </a:rPr>
              <a:t>Erich Ramos Borges</a:t>
            </a:r>
            <a:endParaRPr lang="en-US" altLang="pt-BR" sz="1400" b="0" i="0" u="none" strike="noStrike" cap="none" normalizeH="0" baseline="0" dirty="0">
              <a:ln>
                <a:noFill/>
              </a:ln>
              <a:effectLst/>
              <a:cs typeface="Arial"/>
            </a:endParaRPr>
          </a:p>
          <a:p>
            <a:pPr marL="228600" lvl="1" algn="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pt-BR" sz="1400" b="0" i="0" u="none" strike="noStrike" cap="none" normalizeH="0" baseline="0" dirty="0">
                <a:ln>
                  <a:noFill/>
                </a:ln>
                <a:effectLst/>
                <a:cs typeface="Arial"/>
              </a:rPr>
              <a:t>Gabriel Marques Silva</a:t>
            </a:r>
            <a:endParaRPr lang="en-US" altLang="pt-BR" sz="1400" b="0" i="0" u="none" strike="noStrike" cap="none" normalizeH="0" baseline="0" dirty="0">
              <a:ln>
                <a:noFill/>
              </a:ln>
              <a:effectLst/>
              <a:cs typeface="Arial"/>
            </a:endParaRPr>
          </a:p>
          <a:p>
            <a:pPr marL="228600" lvl="1" algn="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pt-BR" sz="1400" dirty="0">
                <a:cs typeface="Arial"/>
              </a:rPr>
              <a:t>Robert Riveira M. da Silva</a:t>
            </a:r>
          </a:p>
          <a:p>
            <a:pPr marL="228600" lvl="1" algn="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pt-BR" sz="1400" b="0" i="0" u="none" strike="noStrike" cap="none" normalizeH="0" baseline="0" dirty="0">
                <a:ln>
                  <a:noFill/>
                </a:ln>
                <a:effectLst/>
                <a:cs typeface="Arial"/>
              </a:rPr>
              <a:t>Otavio Meves Ribeiro</a:t>
            </a:r>
            <a:endParaRPr lang="en-US" altLang="pt-BR" sz="1400" b="0" i="0" u="none" strike="noStrike" cap="none" normalizeH="0" baseline="0" dirty="0">
              <a:ln>
                <a:noFill/>
              </a:ln>
              <a:effectLst/>
              <a:cs typeface="Arial"/>
            </a:endParaRPr>
          </a:p>
          <a:p>
            <a:pPr marL="228600" lvl="1" algn="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pt-BR" sz="1400" dirty="0">
                <a:cs typeface="Arial"/>
              </a:rPr>
              <a:t>Vinícius Henrique S. de Melo</a:t>
            </a:r>
          </a:p>
          <a:p>
            <a:pPr marL="228600" lvl="1" algn="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pt-BR" sz="1400" b="0" i="0" u="none" strike="noStrike" cap="none" normalizeH="0" baseline="0" dirty="0">
                <a:ln>
                  <a:noFill/>
                </a:ln>
                <a:effectLst/>
                <a:cs typeface="Arial"/>
              </a:rPr>
              <a:t>Weslley Silva Santos</a:t>
            </a:r>
            <a:endParaRPr lang="en-US" altLang="pt-BR" sz="1400" b="0" i="0" u="none" strike="noStrike" cap="none" normalizeH="0" baseline="0" dirty="0">
              <a:ln>
                <a:noFill/>
              </a:ln>
              <a:effectLst/>
              <a:cs typeface="Arial"/>
            </a:endParaRPr>
          </a:p>
        </p:txBody>
      </p:sp>
      <p:pic>
        <p:nvPicPr>
          <p:cNvPr id="2" name="Imagem 9">
            <a:extLst>
              <a:ext uri="{FF2B5EF4-FFF2-40B4-BE49-F238E27FC236}">
                <a16:creationId xmlns:a16="http://schemas.microsoft.com/office/drawing/2014/main" id="{B04FDA49-0131-7A2E-98E3-270448BCD5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15" y="6022988"/>
            <a:ext cx="1220425" cy="7233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CC6FF2-5A17-80DC-8D5F-13FAD300A25D}"/>
              </a:ext>
            </a:extLst>
          </p:cNvPr>
          <p:cNvSpPr/>
          <p:nvPr/>
        </p:nvSpPr>
        <p:spPr>
          <a:xfrm>
            <a:off x="11938668" y="-4763"/>
            <a:ext cx="266700" cy="6862763"/>
          </a:xfrm>
          <a:prstGeom prst="rect">
            <a:avLst/>
          </a:prstGeom>
          <a:solidFill>
            <a:srgbClr val="010D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57028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91596-EA6B-3B42-2A15-1C66C82FC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8107E9C-5772-1881-B15F-DCA561C56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84" y="1146300"/>
            <a:ext cx="10117232" cy="45606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1C4108-7FA2-03A1-D214-E523558214A1}"/>
              </a:ext>
            </a:extLst>
          </p:cNvPr>
          <p:cNvSpPr/>
          <p:nvPr/>
        </p:nvSpPr>
        <p:spPr>
          <a:xfrm>
            <a:off x="11938668" y="-4763"/>
            <a:ext cx="266700" cy="6862763"/>
          </a:xfrm>
          <a:prstGeom prst="rect">
            <a:avLst/>
          </a:prstGeom>
          <a:solidFill>
            <a:srgbClr val="010D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BFC845-2AFF-02AE-085C-C6D10B9FFD0A}"/>
              </a:ext>
            </a:extLst>
          </p:cNvPr>
          <p:cNvCxnSpPr>
            <a:cxnSpLocks/>
          </p:cNvCxnSpPr>
          <p:nvPr/>
        </p:nvCxnSpPr>
        <p:spPr>
          <a:xfrm>
            <a:off x="0" y="1018206"/>
            <a:ext cx="12192000" cy="0"/>
          </a:xfrm>
          <a:prstGeom prst="line">
            <a:avLst/>
          </a:prstGeom>
          <a:ln>
            <a:solidFill>
              <a:srgbClr val="010D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4">
            <a:extLst>
              <a:ext uri="{FF2B5EF4-FFF2-40B4-BE49-F238E27FC236}">
                <a16:creationId xmlns:a16="http://schemas.microsoft.com/office/drawing/2014/main" id="{B4F7B314-A6D8-F96F-D4EB-F7C92C73C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966" y="-110365"/>
            <a:ext cx="2142165" cy="117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D5FAA63C-4EDF-1D1B-96A3-83A262F53C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15" y="6022988"/>
            <a:ext cx="1220425" cy="72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4231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6">
            <a:extLst>
              <a:ext uri="{FF2B5EF4-FFF2-40B4-BE49-F238E27FC236}">
                <a16:creationId xmlns:a16="http://schemas.microsoft.com/office/drawing/2014/main" id="{2767675A-DCFB-DE3A-85B7-3EF0ABA3660E}"/>
              </a:ext>
            </a:extLst>
          </p:cNvPr>
          <p:cNvSpPr txBox="1">
            <a:spLocks/>
          </p:cNvSpPr>
          <p:nvPr/>
        </p:nvSpPr>
        <p:spPr>
          <a:xfrm>
            <a:off x="-386212" y="161508"/>
            <a:ext cx="12188952" cy="899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latin typeface="Arial"/>
                <a:cs typeface="Arial"/>
              </a:rPr>
              <a:t>Estratégia de Localização do Projeto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0C5BC5-0507-0DB6-2C7B-DE2609291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16" y="2438373"/>
            <a:ext cx="7182075" cy="27747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Estratégia Adotada: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Baseada em obtenção do identificador único dos pontos de acesso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BSSID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(Basic Service Set Identifier).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Características do Método:</a:t>
            </a:r>
          </a:p>
          <a:p>
            <a:pPr marL="285750" lvl="1" indent="-285750">
              <a:buFont typeface="Arial"/>
              <a:buChar char="•"/>
            </a:pPr>
            <a:r>
              <a:rPr lang="pt-BR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Identificação única do ponto de acesso utilizando o endereço MAC;</a:t>
            </a:r>
          </a:p>
          <a:p>
            <a:pPr marL="285750" lvl="1" indent="-285750">
              <a:buFont typeface="Arial"/>
              <a:buChar char="•"/>
            </a:pPr>
            <a:r>
              <a:rPr lang="pt-BR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Pontos de acesso previamente mapeados para determinar a localização.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84C391-AD2D-0CE7-CAA6-0DFD3403D9D9}"/>
              </a:ext>
            </a:extLst>
          </p:cNvPr>
          <p:cNvSpPr/>
          <p:nvPr/>
        </p:nvSpPr>
        <p:spPr>
          <a:xfrm>
            <a:off x="11938668" y="-4763"/>
            <a:ext cx="266700" cy="6862763"/>
          </a:xfrm>
          <a:prstGeom prst="rect">
            <a:avLst/>
          </a:prstGeom>
          <a:solidFill>
            <a:srgbClr val="010D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DAD63D8-C625-1AFF-618F-FACA8215CF0B}"/>
              </a:ext>
            </a:extLst>
          </p:cNvPr>
          <p:cNvCxnSpPr>
            <a:cxnSpLocks/>
          </p:cNvCxnSpPr>
          <p:nvPr/>
        </p:nvCxnSpPr>
        <p:spPr>
          <a:xfrm>
            <a:off x="0" y="1018206"/>
            <a:ext cx="12192000" cy="0"/>
          </a:xfrm>
          <a:prstGeom prst="line">
            <a:avLst/>
          </a:prstGeom>
          <a:ln>
            <a:solidFill>
              <a:srgbClr val="010D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4">
            <a:extLst>
              <a:ext uri="{FF2B5EF4-FFF2-40B4-BE49-F238E27FC236}">
                <a16:creationId xmlns:a16="http://schemas.microsoft.com/office/drawing/2014/main" id="{A50AF067-3A51-94EC-1DE8-C594D237D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966" y="-110365"/>
            <a:ext cx="2142165" cy="117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E4E8CBC-8D41-3C47-E988-616D55087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967" y="2640616"/>
            <a:ext cx="3555332" cy="237022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BD040414-D7B4-A9DA-2F84-A84675D610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15" y="6022988"/>
            <a:ext cx="1220425" cy="72330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1FACA63-6376-9757-E16F-05542B738CB7}"/>
              </a:ext>
            </a:extLst>
          </p:cNvPr>
          <p:cNvSpPr txBox="1"/>
          <p:nvPr/>
        </p:nvSpPr>
        <p:spPr>
          <a:xfrm>
            <a:off x="8588708" y="4894269"/>
            <a:ext cx="27311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dirty="0">
                <a:latin typeface="Arial"/>
                <a:cs typeface="Arial"/>
              </a:rPr>
              <a:t>Fonte: Próprio Autor</a:t>
            </a:r>
          </a:p>
        </p:txBody>
      </p:sp>
    </p:spTree>
    <p:extLst>
      <p:ext uri="{BB962C8B-B14F-4D97-AF65-F5344CB8AC3E}">
        <p14:creationId xmlns:p14="http://schemas.microsoft.com/office/powerpoint/2010/main" val="359780723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6">
            <a:extLst>
              <a:ext uri="{FF2B5EF4-FFF2-40B4-BE49-F238E27FC236}">
                <a16:creationId xmlns:a16="http://schemas.microsoft.com/office/drawing/2014/main" id="{2767675A-DCFB-DE3A-85B7-3EF0ABA3660E}"/>
              </a:ext>
            </a:extLst>
          </p:cNvPr>
          <p:cNvSpPr txBox="1">
            <a:spLocks/>
          </p:cNvSpPr>
          <p:nvPr/>
        </p:nvSpPr>
        <p:spPr>
          <a:xfrm>
            <a:off x="16416" y="161508"/>
            <a:ext cx="12188952" cy="899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latin typeface="Arial"/>
                <a:cs typeface="Arial"/>
              </a:rPr>
              <a:t>Funcionamento do Sistema de Localização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0C5BC5-0507-0DB6-2C7B-DE2609291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260" y="1820519"/>
            <a:ext cx="11410418" cy="427809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>
              <a:buNone/>
            </a:pPr>
            <a:r>
              <a:rPr lang="pt-BR" sz="7200" b="1" dirty="0">
                <a:latin typeface="Arial" panose="020B0604020202020204" pitchFamily="34" charset="0"/>
                <a:cs typeface="Arial" panose="020B0604020202020204" pitchFamily="34" charset="0"/>
              </a:rPr>
              <a:t>Dispositivos ESP32-C6:</a:t>
            </a:r>
            <a:endParaRPr kumimoji="0" lang="pt-BR" altLang="pt-BR" sz="72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880" marR="0" lvl="0" indent="-27432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Realizam varredura de rede Wi-Fi 6;</a:t>
            </a:r>
          </a:p>
          <a:p>
            <a:pPr marL="182880" marR="0" lvl="0" indent="-27432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Coletam intensidade de sinal e identificação dos Access Points (APs);</a:t>
            </a:r>
          </a:p>
          <a:p>
            <a:pPr marL="182880" marR="0" lvl="0" indent="-27432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Enviam dados para a base de dados.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sz="7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sz="7200" b="1" dirty="0">
                <a:latin typeface="Arial" panose="020B0604020202020204" pitchFamily="34" charset="0"/>
                <a:cs typeface="Arial" panose="020B0604020202020204" pitchFamily="34" charset="0"/>
              </a:rPr>
              <a:t>Fluxo de Dados:</a:t>
            </a:r>
          </a:p>
          <a:p>
            <a:pPr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sz="7200" b="1" dirty="0">
                <a:latin typeface="Arial" panose="020B0604020202020204" pitchFamily="34" charset="0"/>
                <a:cs typeface="Arial" panose="020B0604020202020204" pitchFamily="34" charset="0"/>
              </a:rPr>
              <a:t>Access Points (APs):</a:t>
            </a: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 Recebem e retransmitem informações;</a:t>
            </a:r>
          </a:p>
          <a:p>
            <a:pPr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sz="7200" b="1" dirty="0">
                <a:latin typeface="Arial" panose="020B0604020202020204" pitchFamily="34" charset="0"/>
                <a:cs typeface="Arial" panose="020B0604020202020204" pitchFamily="34" charset="0"/>
              </a:rPr>
              <a:t>MQTT Broker: </a:t>
            </a: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Gerencia e distribui os dados para o banco de dados;</a:t>
            </a:r>
          </a:p>
          <a:p>
            <a:pPr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sz="7200" b="1" dirty="0">
                <a:latin typeface="Arial" panose="020B0604020202020204" pitchFamily="34" charset="0"/>
                <a:cs typeface="Arial" panose="020B0604020202020204" pitchFamily="34" charset="0"/>
              </a:rPr>
              <a:t>Banco de Dados: </a:t>
            </a: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Armazena as informações coletadas;</a:t>
            </a:r>
          </a:p>
          <a:p>
            <a:pPr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sz="7200" b="1" dirty="0">
                <a:latin typeface="Arial" panose="020B0604020202020204" pitchFamily="34" charset="0"/>
                <a:cs typeface="Arial" panose="020B0604020202020204" pitchFamily="34" charset="0"/>
              </a:rPr>
              <a:t>Sistema Supervisório:</a:t>
            </a:r>
          </a:p>
          <a:p>
            <a:pPr marL="457200" lvl="2" indent="-182880" eaLnBrk="0" fontAlgn="base" hangingPunct="0">
              <a:spcBef>
                <a:spcPct val="0"/>
              </a:spcBef>
              <a:spcAft>
                <a:spcPct val="0"/>
              </a:spcAft>
              <a:buSzPct val="50000"/>
              <a:buFont typeface="Courier New" panose="02070309020205020404" pitchFamily="49" charset="0"/>
              <a:buChar char="o"/>
            </a:pP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Realiza a coleta de dados.</a:t>
            </a:r>
          </a:p>
          <a:p>
            <a:pPr marL="457200" lvl="2" indent="-182880" eaLnBrk="0" fontAlgn="base" hangingPunct="0">
              <a:spcBef>
                <a:spcPct val="0"/>
              </a:spcBef>
              <a:spcAft>
                <a:spcPct val="0"/>
              </a:spcAft>
              <a:buSzPct val="50000"/>
              <a:buFont typeface="Courier New" panose="02070309020205020404" pitchFamily="49" charset="0"/>
              <a:buChar char="o"/>
            </a:pP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Apresenta visualmente:</a:t>
            </a:r>
          </a:p>
          <a:p>
            <a:pPr marL="914400" lvl="4" indent="-182880" eaLnBrk="0" fontAlgn="base" hangingPunct="0">
              <a:spcBef>
                <a:spcPct val="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Char char="§"/>
            </a:pP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Localização dos dispositivos;</a:t>
            </a:r>
          </a:p>
          <a:p>
            <a:pPr marL="914400" lvl="4" indent="-182880" eaLnBrk="0" fontAlgn="base" hangingPunct="0">
              <a:spcBef>
                <a:spcPct val="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Char char="§"/>
            </a:pP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Estado atual;</a:t>
            </a:r>
          </a:p>
          <a:p>
            <a:pPr marL="914400" lvl="4" indent="-182880" eaLnBrk="0" fontAlgn="base" hangingPunct="0">
              <a:spcBef>
                <a:spcPct val="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Char char="§"/>
            </a:pP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Cálculos de tempo de resposta e distância.</a:t>
            </a:r>
          </a:p>
          <a:p>
            <a:pPr marL="64008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sz="7200" dirty="0"/>
          </a:p>
          <a:p>
            <a:pPr marL="64008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sz="7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2181E4-DD23-CF80-AF0C-490752A8E4EC}"/>
              </a:ext>
            </a:extLst>
          </p:cNvPr>
          <p:cNvSpPr/>
          <p:nvPr/>
        </p:nvSpPr>
        <p:spPr>
          <a:xfrm>
            <a:off x="11938668" y="-4763"/>
            <a:ext cx="266700" cy="6862763"/>
          </a:xfrm>
          <a:prstGeom prst="rect">
            <a:avLst/>
          </a:prstGeom>
          <a:solidFill>
            <a:srgbClr val="010D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B51CD1-A055-78E3-8FD6-7305D6F4B95C}"/>
              </a:ext>
            </a:extLst>
          </p:cNvPr>
          <p:cNvCxnSpPr>
            <a:cxnSpLocks/>
          </p:cNvCxnSpPr>
          <p:nvPr/>
        </p:nvCxnSpPr>
        <p:spPr>
          <a:xfrm>
            <a:off x="0" y="1018206"/>
            <a:ext cx="12192000" cy="0"/>
          </a:xfrm>
          <a:prstGeom prst="line">
            <a:avLst/>
          </a:prstGeom>
          <a:ln>
            <a:solidFill>
              <a:srgbClr val="010D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4">
            <a:extLst>
              <a:ext uri="{FF2B5EF4-FFF2-40B4-BE49-F238E27FC236}">
                <a16:creationId xmlns:a16="http://schemas.microsoft.com/office/drawing/2014/main" id="{B59147F1-BDDA-7944-6228-E7F7922D1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966" y="-110365"/>
            <a:ext cx="2142165" cy="117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6F069542-5801-B05B-FDA1-2365070A0A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15" y="6022988"/>
            <a:ext cx="1220425" cy="72330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ADE2618-8532-37CC-B8C5-5DD0E4BFC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240" y="2037395"/>
            <a:ext cx="3114040" cy="31140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2CA7F52-5098-389D-25AC-790BD3C13096}"/>
              </a:ext>
            </a:extLst>
          </p:cNvPr>
          <p:cNvSpPr txBox="1"/>
          <p:nvPr/>
        </p:nvSpPr>
        <p:spPr>
          <a:xfrm>
            <a:off x="8588708" y="4894269"/>
            <a:ext cx="27311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dirty="0">
                <a:latin typeface="Arial"/>
                <a:cs typeface="Arial"/>
              </a:rPr>
              <a:t>Fonte: Próprio Autor</a:t>
            </a:r>
          </a:p>
        </p:txBody>
      </p:sp>
    </p:spTree>
    <p:extLst>
      <p:ext uri="{BB962C8B-B14F-4D97-AF65-F5344CB8AC3E}">
        <p14:creationId xmlns:p14="http://schemas.microsoft.com/office/powerpoint/2010/main" val="297919001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38672-D39D-4C63-DF23-5050C36EF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6">
            <a:extLst>
              <a:ext uri="{FF2B5EF4-FFF2-40B4-BE49-F238E27FC236}">
                <a16:creationId xmlns:a16="http://schemas.microsoft.com/office/drawing/2014/main" id="{0078EA01-F617-FA1C-45F3-B183C0AA2D67}"/>
              </a:ext>
            </a:extLst>
          </p:cNvPr>
          <p:cNvSpPr txBox="1">
            <a:spLocks/>
          </p:cNvSpPr>
          <p:nvPr/>
        </p:nvSpPr>
        <p:spPr>
          <a:xfrm>
            <a:off x="0" y="111710"/>
            <a:ext cx="12188952" cy="899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latin typeface="Arial"/>
                <a:cs typeface="Arial"/>
              </a:rPr>
              <a:t>Algoritmo do Microcontrolador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F6AF67F-694D-073F-DE64-FA37EDFDD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462" y="1945813"/>
            <a:ext cx="9742027" cy="24846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B006EC-835B-CA58-47EC-74E6EA27B346}"/>
              </a:ext>
            </a:extLst>
          </p:cNvPr>
          <p:cNvSpPr/>
          <p:nvPr/>
        </p:nvSpPr>
        <p:spPr>
          <a:xfrm>
            <a:off x="11938668" y="-4763"/>
            <a:ext cx="266700" cy="6862763"/>
          </a:xfrm>
          <a:prstGeom prst="rect">
            <a:avLst/>
          </a:prstGeom>
          <a:solidFill>
            <a:srgbClr val="010D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6B4745-F4DF-15E8-7895-A6216E504F41}"/>
              </a:ext>
            </a:extLst>
          </p:cNvPr>
          <p:cNvCxnSpPr>
            <a:cxnSpLocks/>
          </p:cNvCxnSpPr>
          <p:nvPr/>
        </p:nvCxnSpPr>
        <p:spPr>
          <a:xfrm>
            <a:off x="0" y="1018206"/>
            <a:ext cx="12192000" cy="0"/>
          </a:xfrm>
          <a:prstGeom prst="line">
            <a:avLst/>
          </a:prstGeom>
          <a:ln>
            <a:solidFill>
              <a:srgbClr val="010D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4">
            <a:extLst>
              <a:ext uri="{FF2B5EF4-FFF2-40B4-BE49-F238E27FC236}">
                <a16:creationId xmlns:a16="http://schemas.microsoft.com/office/drawing/2014/main" id="{34AC7FF9-6FF2-BBF1-44A9-FF48CE02B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966" y="-110365"/>
            <a:ext cx="2142165" cy="117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CCAE310-43D0-2033-98B9-6C473EFC46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15" y="6022988"/>
            <a:ext cx="1220425" cy="7233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BAD7C1E-20B5-87D0-143B-52ACC2699C71}"/>
              </a:ext>
            </a:extLst>
          </p:cNvPr>
          <p:cNvSpPr txBox="1"/>
          <p:nvPr/>
        </p:nvSpPr>
        <p:spPr>
          <a:xfrm>
            <a:off x="4466109" y="4716973"/>
            <a:ext cx="27311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dirty="0">
                <a:latin typeface="Arial"/>
                <a:cs typeface="Arial"/>
              </a:rPr>
              <a:t>Fonte: Próprio Autor</a:t>
            </a:r>
          </a:p>
        </p:txBody>
      </p:sp>
    </p:spTree>
    <p:extLst>
      <p:ext uri="{BB962C8B-B14F-4D97-AF65-F5344CB8AC3E}">
        <p14:creationId xmlns:p14="http://schemas.microsoft.com/office/powerpoint/2010/main" val="181104650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E6E583-FC6C-7938-C121-AF5F988AC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030">
            <a:extLst>
              <a:ext uri="{FF2B5EF4-FFF2-40B4-BE49-F238E27FC236}">
                <a16:creationId xmlns:a16="http://schemas.microsoft.com/office/drawing/2014/main" id="{D064AF58-3CF9-F669-CAE9-8147AF2FF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etrô parado na estação de trem&#10;&#10;Descrição gerada automaticamente">
            <a:extLst>
              <a:ext uri="{FF2B5EF4-FFF2-40B4-BE49-F238E27FC236}">
                <a16:creationId xmlns:a16="http://schemas.microsoft.com/office/drawing/2014/main" id="{D2D51D0F-05A3-0154-CC4B-3F4A7B08E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7" r="23585" b="1393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032">
            <a:extLst>
              <a:ext uri="{FF2B5EF4-FFF2-40B4-BE49-F238E27FC236}">
                <a16:creationId xmlns:a16="http://schemas.microsoft.com/office/drawing/2014/main" id="{E70A4171-EDAB-7615-9833-D48289B46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6">
            <a:extLst>
              <a:ext uri="{FF2B5EF4-FFF2-40B4-BE49-F238E27FC236}">
                <a16:creationId xmlns:a16="http://schemas.microsoft.com/office/drawing/2014/main" id="{05FBB67C-6442-51B2-B977-57A4A364A3DE}"/>
              </a:ext>
            </a:extLst>
          </p:cNvPr>
          <p:cNvSpPr txBox="1">
            <a:spLocks/>
          </p:cNvSpPr>
          <p:nvPr/>
        </p:nvSpPr>
        <p:spPr>
          <a:xfrm>
            <a:off x="368291" y="279735"/>
            <a:ext cx="5216649" cy="1832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b="1">
                <a:solidFill>
                  <a:schemeClr val="bg1"/>
                </a:solidFill>
                <a:latin typeface="Arial"/>
                <a:cs typeface="Arial"/>
              </a:rPr>
              <a:t>RESULTADOS</a:t>
            </a:r>
          </a:p>
        </p:txBody>
      </p:sp>
      <p:sp>
        <p:nvSpPr>
          <p:cNvPr id="1030" name="Rectangle 1034">
            <a:extLst>
              <a:ext uri="{FF2B5EF4-FFF2-40B4-BE49-F238E27FC236}">
                <a16:creationId xmlns:a16="http://schemas.microsoft.com/office/drawing/2014/main" id="{CF39AF6F-5151-7DA5-8DC5-3F7D3D10B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8642B071-BE29-3318-DDC4-BAC3B9FCC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94085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41095-D248-71D6-A4C7-6100BBA4C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6">
            <a:extLst>
              <a:ext uri="{FF2B5EF4-FFF2-40B4-BE49-F238E27FC236}">
                <a16:creationId xmlns:a16="http://schemas.microsoft.com/office/drawing/2014/main" id="{DC20B504-F3E0-CA5B-83AF-7063D680A1AF}"/>
              </a:ext>
            </a:extLst>
          </p:cNvPr>
          <p:cNvSpPr txBox="1">
            <a:spLocks/>
          </p:cNvSpPr>
          <p:nvPr/>
        </p:nvSpPr>
        <p:spPr>
          <a:xfrm>
            <a:off x="-13368" y="166355"/>
            <a:ext cx="12188952" cy="899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latin typeface="Arial"/>
                <a:cs typeface="Arial"/>
              </a:rPr>
              <a:t>Interface Testada em Elipse E3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12C319-B979-2B46-DF3F-A000B65C2AA9}"/>
              </a:ext>
            </a:extLst>
          </p:cNvPr>
          <p:cNvSpPr txBox="1"/>
          <p:nvPr/>
        </p:nvSpPr>
        <p:spPr>
          <a:xfrm>
            <a:off x="4715556" y="5787256"/>
            <a:ext cx="27311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dirty="0">
                <a:latin typeface="Arial"/>
                <a:cs typeface="Arial"/>
              </a:rPr>
              <a:t>Fonte: Próprio Autor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5FF588-5154-3275-8D82-B5BBD410B2F0}"/>
              </a:ext>
            </a:extLst>
          </p:cNvPr>
          <p:cNvSpPr/>
          <p:nvPr/>
        </p:nvSpPr>
        <p:spPr>
          <a:xfrm>
            <a:off x="11938668" y="-4763"/>
            <a:ext cx="266700" cy="6862763"/>
          </a:xfrm>
          <a:prstGeom prst="rect">
            <a:avLst/>
          </a:prstGeom>
          <a:solidFill>
            <a:srgbClr val="010D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58B410-62B1-EA09-8BD4-F2018196CCC7}"/>
              </a:ext>
            </a:extLst>
          </p:cNvPr>
          <p:cNvCxnSpPr>
            <a:cxnSpLocks/>
          </p:cNvCxnSpPr>
          <p:nvPr/>
        </p:nvCxnSpPr>
        <p:spPr>
          <a:xfrm>
            <a:off x="0" y="1018206"/>
            <a:ext cx="12192000" cy="0"/>
          </a:xfrm>
          <a:prstGeom prst="line">
            <a:avLst/>
          </a:prstGeom>
          <a:ln>
            <a:solidFill>
              <a:srgbClr val="010D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4">
            <a:extLst>
              <a:ext uri="{FF2B5EF4-FFF2-40B4-BE49-F238E27FC236}">
                <a16:creationId xmlns:a16="http://schemas.microsoft.com/office/drawing/2014/main" id="{80BE5822-0AED-41C3-7F78-ECEEFFD8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966" y="-110365"/>
            <a:ext cx="2142165" cy="117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BB48E9-0B09-9F90-0F31-9E6DF8BDE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028" y="1474509"/>
            <a:ext cx="7630160" cy="3904217"/>
          </a:xfrm>
          <a:prstGeom prst="rect">
            <a:avLst/>
          </a:prstGeom>
        </p:spPr>
      </p:pic>
      <p:pic>
        <p:nvPicPr>
          <p:cNvPr id="30" name="Imagem 9">
            <a:extLst>
              <a:ext uri="{FF2B5EF4-FFF2-40B4-BE49-F238E27FC236}">
                <a16:creationId xmlns:a16="http://schemas.microsoft.com/office/drawing/2014/main" id="{DC8F60CC-A343-59A1-68DF-AAA3D5AE8A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15" y="6022988"/>
            <a:ext cx="1220425" cy="72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6618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01DA6-465A-DAFA-0AB6-6E9F43680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6">
            <a:extLst>
              <a:ext uri="{FF2B5EF4-FFF2-40B4-BE49-F238E27FC236}">
                <a16:creationId xmlns:a16="http://schemas.microsoft.com/office/drawing/2014/main" id="{2A19D6F0-B26C-247C-12E0-FB4BFEE45A13}"/>
              </a:ext>
            </a:extLst>
          </p:cNvPr>
          <p:cNvSpPr txBox="1">
            <a:spLocks/>
          </p:cNvSpPr>
          <p:nvPr/>
        </p:nvSpPr>
        <p:spPr>
          <a:xfrm>
            <a:off x="-116934" y="127026"/>
            <a:ext cx="12188952" cy="899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latin typeface="Arial"/>
                <a:cs typeface="Arial"/>
              </a:rPr>
              <a:t>Interface Gráfica em Dash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863FAA5-8F16-5CD6-49A2-97108A883567}"/>
              </a:ext>
            </a:extLst>
          </p:cNvPr>
          <p:cNvSpPr txBox="1"/>
          <p:nvPr/>
        </p:nvSpPr>
        <p:spPr>
          <a:xfrm>
            <a:off x="4405513" y="5712082"/>
            <a:ext cx="273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Fonte: Próprio Autor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0C7B4-5EFA-CC81-5E9B-8A865AC615C4}"/>
              </a:ext>
            </a:extLst>
          </p:cNvPr>
          <p:cNvSpPr/>
          <p:nvPr/>
        </p:nvSpPr>
        <p:spPr>
          <a:xfrm>
            <a:off x="11938668" y="-4763"/>
            <a:ext cx="266700" cy="6862763"/>
          </a:xfrm>
          <a:prstGeom prst="rect">
            <a:avLst/>
          </a:prstGeom>
          <a:solidFill>
            <a:srgbClr val="010D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123603-4C09-5506-7ED3-F28AEAC14ABA}"/>
              </a:ext>
            </a:extLst>
          </p:cNvPr>
          <p:cNvCxnSpPr>
            <a:cxnSpLocks/>
          </p:cNvCxnSpPr>
          <p:nvPr/>
        </p:nvCxnSpPr>
        <p:spPr>
          <a:xfrm>
            <a:off x="0" y="1018206"/>
            <a:ext cx="12192000" cy="0"/>
          </a:xfrm>
          <a:prstGeom prst="line">
            <a:avLst/>
          </a:prstGeom>
          <a:ln>
            <a:solidFill>
              <a:srgbClr val="010D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4">
            <a:extLst>
              <a:ext uri="{FF2B5EF4-FFF2-40B4-BE49-F238E27FC236}">
                <a16:creationId xmlns:a16="http://schemas.microsoft.com/office/drawing/2014/main" id="{92D87EB7-7C79-F582-1E18-17C54BB2C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966" y="-110365"/>
            <a:ext cx="2142165" cy="117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A8C5903-B9BE-761C-0AB7-EF36E3C825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15" y="6022988"/>
            <a:ext cx="1220425" cy="723302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FAF0F9EE-6B93-8476-7083-D18B3AA13E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59" y="1264041"/>
            <a:ext cx="8478211" cy="428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2483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25D9-556A-6232-1EA1-2978B9F78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6">
            <a:extLst>
              <a:ext uri="{FF2B5EF4-FFF2-40B4-BE49-F238E27FC236}">
                <a16:creationId xmlns:a16="http://schemas.microsoft.com/office/drawing/2014/main" id="{6222F80D-A6C4-336E-5CCE-C0D8D8F7D319}"/>
              </a:ext>
            </a:extLst>
          </p:cNvPr>
          <p:cNvSpPr txBox="1">
            <a:spLocks/>
          </p:cNvSpPr>
          <p:nvPr/>
        </p:nvSpPr>
        <p:spPr>
          <a:xfrm>
            <a:off x="199302" y="118582"/>
            <a:ext cx="12188952" cy="899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latin typeface="Arial"/>
                <a:cs typeface="Arial"/>
              </a:rPr>
              <a:t>Interface Exibindo Histórico de Incidentes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DB510F7-3D99-BB93-97C3-FAC39C94B611}"/>
              </a:ext>
            </a:extLst>
          </p:cNvPr>
          <p:cNvSpPr txBox="1"/>
          <p:nvPr/>
        </p:nvSpPr>
        <p:spPr>
          <a:xfrm>
            <a:off x="4730448" y="5382738"/>
            <a:ext cx="273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Fonte: Próprio Autor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EE6725-4B5D-C84E-78FD-69F7D7331460}"/>
              </a:ext>
            </a:extLst>
          </p:cNvPr>
          <p:cNvSpPr/>
          <p:nvPr/>
        </p:nvSpPr>
        <p:spPr>
          <a:xfrm>
            <a:off x="11938668" y="-4763"/>
            <a:ext cx="266700" cy="6862763"/>
          </a:xfrm>
          <a:prstGeom prst="rect">
            <a:avLst/>
          </a:prstGeom>
          <a:solidFill>
            <a:srgbClr val="010D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60A810-B309-CA22-93A9-D8D00B6AA29B}"/>
              </a:ext>
            </a:extLst>
          </p:cNvPr>
          <p:cNvCxnSpPr>
            <a:cxnSpLocks/>
          </p:cNvCxnSpPr>
          <p:nvPr/>
        </p:nvCxnSpPr>
        <p:spPr>
          <a:xfrm>
            <a:off x="0" y="1018206"/>
            <a:ext cx="12192000" cy="0"/>
          </a:xfrm>
          <a:prstGeom prst="line">
            <a:avLst/>
          </a:prstGeom>
          <a:ln>
            <a:solidFill>
              <a:srgbClr val="010D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4">
            <a:extLst>
              <a:ext uri="{FF2B5EF4-FFF2-40B4-BE49-F238E27FC236}">
                <a16:creationId xmlns:a16="http://schemas.microsoft.com/office/drawing/2014/main" id="{1F82A5FE-A26F-9C4A-9F9E-C8AFCF520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966" y="-110365"/>
            <a:ext cx="2142165" cy="117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97D59FE-F4E4-B4A0-2A40-8E7B1709F9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15" y="6022988"/>
            <a:ext cx="1220425" cy="723302"/>
          </a:xfrm>
          <a:prstGeom prst="rect">
            <a:avLst/>
          </a:prstGeom>
        </p:spPr>
      </p:pic>
      <p:pic>
        <p:nvPicPr>
          <p:cNvPr id="5" name="Imagem 4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914C8CAA-1C3B-B528-62B6-35A5517043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17" y="1365047"/>
            <a:ext cx="8839198" cy="41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5416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1DA0E-6CBA-8F1D-FD6E-B9899DA7C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6">
            <a:extLst>
              <a:ext uri="{FF2B5EF4-FFF2-40B4-BE49-F238E27FC236}">
                <a16:creationId xmlns:a16="http://schemas.microsoft.com/office/drawing/2014/main" id="{D1A80DBD-98F6-37D3-A22A-6E8EFDF9807C}"/>
              </a:ext>
            </a:extLst>
          </p:cNvPr>
          <p:cNvSpPr txBox="1">
            <a:spLocks/>
          </p:cNvSpPr>
          <p:nvPr/>
        </p:nvSpPr>
        <p:spPr>
          <a:xfrm>
            <a:off x="-13368" y="150106"/>
            <a:ext cx="12188952" cy="899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latin typeface="Arial"/>
                <a:cs typeface="Arial"/>
              </a:rPr>
              <a:t>Interface Exibindo Agentes Mais Próximos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A0C6915-CB77-A739-A5E9-C2250CFA9B05}"/>
              </a:ext>
            </a:extLst>
          </p:cNvPr>
          <p:cNvSpPr txBox="1"/>
          <p:nvPr/>
        </p:nvSpPr>
        <p:spPr>
          <a:xfrm>
            <a:off x="4715555" y="5758835"/>
            <a:ext cx="27311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dirty="0">
                <a:latin typeface="Arial"/>
                <a:cs typeface="Arial"/>
              </a:rPr>
              <a:t>Fonte: Próprio Autor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FAE87E-8449-E4E6-3261-EE0CAFA61CAF}"/>
              </a:ext>
            </a:extLst>
          </p:cNvPr>
          <p:cNvSpPr/>
          <p:nvPr/>
        </p:nvSpPr>
        <p:spPr>
          <a:xfrm>
            <a:off x="11938668" y="-4763"/>
            <a:ext cx="266700" cy="6862763"/>
          </a:xfrm>
          <a:prstGeom prst="rect">
            <a:avLst/>
          </a:prstGeom>
          <a:solidFill>
            <a:srgbClr val="010D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EAF6F6-2E70-681B-2374-8120981E7B10}"/>
              </a:ext>
            </a:extLst>
          </p:cNvPr>
          <p:cNvCxnSpPr>
            <a:cxnSpLocks/>
          </p:cNvCxnSpPr>
          <p:nvPr/>
        </p:nvCxnSpPr>
        <p:spPr>
          <a:xfrm>
            <a:off x="0" y="1018206"/>
            <a:ext cx="12192000" cy="0"/>
          </a:xfrm>
          <a:prstGeom prst="line">
            <a:avLst/>
          </a:prstGeom>
          <a:ln>
            <a:solidFill>
              <a:srgbClr val="010D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4">
            <a:extLst>
              <a:ext uri="{FF2B5EF4-FFF2-40B4-BE49-F238E27FC236}">
                <a16:creationId xmlns:a16="http://schemas.microsoft.com/office/drawing/2014/main" id="{69F7DE27-F0CC-3EDF-7443-E883E6B2D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966" y="-110365"/>
            <a:ext cx="2142165" cy="117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FAD7C81-9398-1940-E4C7-9D784517BC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15" y="6022988"/>
            <a:ext cx="1220425" cy="723302"/>
          </a:xfrm>
          <a:prstGeom prst="rect">
            <a:avLst/>
          </a:prstGeom>
        </p:spPr>
      </p:pic>
      <p:pic>
        <p:nvPicPr>
          <p:cNvPr id="5" name="Imagem 4" descr="Mapa&#10;&#10;O conteúdo gerado por IA pode estar incorreto.">
            <a:extLst>
              <a:ext uri="{FF2B5EF4-FFF2-40B4-BE49-F238E27FC236}">
                <a16:creationId xmlns:a16="http://schemas.microsoft.com/office/drawing/2014/main" id="{74623245-F797-3952-BFEB-5B59D0E8A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203" y="1310201"/>
            <a:ext cx="8669594" cy="439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5111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4163C-FBB9-ADDE-1C05-F9BED2FA5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6">
            <a:extLst>
              <a:ext uri="{FF2B5EF4-FFF2-40B4-BE49-F238E27FC236}">
                <a16:creationId xmlns:a16="http://schemas.microsoft.com/office/drawing/2014/main" id="{E67147F2-44FF-71BB-AB02-066240730E68}"/>
              </a:ext>
            </a:extLst>
          </p:cNvPr>
          <p:cNvSpPr txBox="1">
            <a:spLocks/>
          </p:cNvSpPr>
          <p:nvPr/>
        </p:nvSpPr>
        <p:spPr>
          <a:xfrm>
            <a:off x="16416" y="150106"/>
            <a:ext cx="12188952" cy="899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latin typeface="Arial"/>
                <a:cs typeface="Arial"/>
              </a:rPr>
              <a:t>Interface com Dados de Localização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C113E57-B919-B001-324C-24522BD08F3E}"/>
              </a:ext>
            </a:extLst>
          </p:cNvPr>
          <p:cNvSpPr txBox="1"/>
          <p:nvPr/>
        </p:nvSpPr>
        <p:spPr>
          <a:xfrm>
            <a:off x="4730448" y="5839794"/>
            <a:ext cx="27311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dirty="0">
                <a:latin typeface="Arial"/>
                <a:cs typeface="Arial"/>
              </a:rPr>
              <a:t>Fonte: Próprio Autor</a:t>
            </a:r>
          </a:p>
        </p:txBody>
      </p:sp>
      <p:pic>
        <p:nvPicPr>
          <p:cNvPr id="8" name="Imagem 7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D7F93DE8-2F3A-87AE-0BC4-FF1BB0364A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1"/>
          <a:stretch>
            <a:fillRect/>
          </a:stretch>
        </p:blipFill>
        <p:spPr bwMode="auto">
          <a:xfrm>
            <a:off x="2072640" y="1530240"/>
            <a:ext cx="8046720" cy="417739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5CDE76-87FA-4CA4-31E0-BB3A0E8208DB}"/>
              </a:ext>
            </a:extLst>
          </p:cNvPr>
          <p:cNvSpPr/>
          <p:nvPr/>
        </p:nvSpPr>
        <p:spPr>
          <a:xfrm>
            <a:off x="11938668" y="-4763"/>
            <a:ext cx="266700" cy="6862763"/>
          </a:xfrm>
          <a:prstGeom prst="rect">
            <a:avLst/>
          </a:prstGeom>
          <a:solidFill>
            <a:srgbClr val="010D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0716D1-5ADE-60FD-E425-AB8D98897B10}"/>
              </a:ext>
            </a:extLst>
          </p:cNvPr>
          <p:cNvCxnSpPr>
            <a:cxnSpLocks/>
          </p:cNvCxnSpPr>
          <p:nvPr/>
        </p:nvCxnSpPr>
        <p:spPr>
          <a:xfrm>
            <a:off x="0" y="1018206"/>
            <a:ext cx="12192000" cy="0"/>
          </a:xfrm>
          <a:prstGeom prst="line">
            <a:avLst/>
          </a:prstGeom>
          <a:ln>
            <a:solidFill>
              <a:srgbClr val="010D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4">
            <a:extLst>
              <a:ext uri="{FF2B5EF4-FFF2-40B4-BE49-F238E27FC236}">
                <a16:creationId xmlns:a16="http://schemas.microsoft.com/office/drawing/2014/main" id="{55E1E0B4-D58E-AD80-C031-61A7FAC27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966" y="-110365"/>
            <a:ext cx="2142165" cy="117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D0E665E-1768-8576-0495-49E6BB75C0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15" y="6022988"/>
            <a:ext cx="1220425" cy="72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2396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etrô parado na estação de trem&#10;&#10;Descrição gerada automaticamente">
            <a:extLst>
              <a:ext uri="{FF2B5EF4-FFF2-40B4-BE49-F238E27FC236}">
                <a16:creationId xmlns:a16="http://schemas.microsoft.com/office/drawing/2014/main" id="{EBD2DE9A-760B-554E-F71E-6D711C791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7" r="23585" b="1393"/>
          <a:stretch/>
        </p:blipFill>
        <p:spPr bwMode="auto">
          <a:xfrm>
            <a:off x="3550383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6">
            <a:extLst>
              <a:ext uri="{FF2B5EF4-FFF2-40B4-BE49-F238E27FC236}">
                <a16:creationId xmlns:a16="http://schemas.microsoft.com/office/drawing/2014/main" id="{E6993052-55F5-7F46-38FC-98BCADDB240F}"/>
              </a:ext>
            </a:extLst>
          </p:cNvPr>
          <p:cNvSpPr txBox="1">
            <a:spLocks/>
          </p:cNvSpPr>
          <p:nvPr/>
        </p:nvSpPr>
        <p:spPr>
          <a:xfrm>
            <a:off x="174527" y="563953"/>
            <a:ext cx="4284142" cy="1226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/>
              </a:rPr>
              <a:t>INTRODUÇÃO</a:t>
            </a:r>
          </a:p>
        </p:txBody>
      </p:sp>
      <p:sp>
        <p:nvSpPr>
          <p:cNvPr id="1030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24145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7F9FB-1477-FA78-0A01-75C145264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6">
            <a:extLst>
              <a:ext uri="{FF2B5EF4-FFF2-40B4-BE49-F238E27FC236}">
                <a16:creationId xmlns:a16="http://schemas.microsoft.com/office/drawing/2014/main" id="{CC779AA5-B3FE-05DD-EABA-CE64AD3175FA}"/>
              </a:ext>
            </a:extLst>
          </p:cNvPr>
          <p:cNvSpPr txBox="1">
            <a:spLocks/>
          </p:cNvSpPr>
          <p:nvPr/>
        </p:nvSpPr>
        <p:spPr>
          <a:xfrm>
            <a:off x="179638" y="161508"/>
            <a:ext cx="12188952" cy="899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latin typeface="Arial"/>
                <a:cs typeface="Arial"/>
              </a:rPr>
              <a:t>Interface no Power BI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CB9A037-9611-4471-0FFE-107A14965EA8}"/>
              </a:ext>
            </a:extLst>
          </p:cNvPr>
          <p:cNvSpPr txBox="1"/>
          <p:nvPr/>
        </p:nvSpPr>
        <p:spPr>
          <a:xfrm>
            <a:off x="4730448" y="6065717"/>
            <a:ext cx="27311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>
                <a:latin typeface="Arial"/>
                <a:cs typeface="Arial"/>
              </a:rPr>
              <a:t>Fonte: Próprio Autor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865152-C6FF-734C-75B0-64D4A791E088}"/>
              </a:ext>
            </a:extLst>
          </p:cNvPr>
          <p:cNvSpPr/>
          <p:nvPr/>
        </p:nvSpPr>
        <p:spPr>
          <a:xfrm>
            <a:off x="11938668" y="-4763"/>
            <a:ext cx="266700" cy="6862763"/>
          </a:xfrm>
          <a:prstGeom prst="rect">
            <a:avLst/>
          </a:prstGeom>
          <a:solidFill>
            <a:srgbClr val="010D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1B7AE9-0662-B468-E55D-B15BE028DBA4}"/>
              </a:ext>
            </a:extLst>
          </p:cNvPr>
          <p:cNvCxnSpPr>
            <a:cxnSpLocks/>
          </p:cNvCxnSpPr>
          <p:nvPr/>
        </p:nvCxnSpPr>
        <p:spPr>
          <a:xfrm>
            <a:off x="0" y="1018206"/>
            <a:ext cx="12192000" cy="0"/>
          </a:xfrm>
          <a:prstGeom prst="line">
            <a:avLst/>
          </a:prstGeom>
          <a:ln>
            <a:solidFill>
              <a:srgbClr val="010D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4">
            <a:extLst>
              <a:ext uri="{FF2B5EF4-FFF2-40B4-BE49-F238E27FC236}">
                <a16:creationId xmlns:a16="http://schemas.microsoft.com/office/drawing/2014/main" id="{70F37B58-9B5E-7B7C-211B-F12046811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966" y="-110365"/>
            <a:ext cx="2142165" cy="117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42353CE-E39A-4E4C-1374-22954ED1A3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15" y="6022988"/>
            <a:ext cx="1220425" cy="72330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B2F1223-812E-F49F-B915-782D6EA9C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0440" y="1018206"/>
            <a:ext cx="7691120" cy="504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9516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7B6AF0-8904-2E51-8BC9-CA004DB99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030">
            <a:extLst>
              <a:ext uri="{FF2B5EF4-FFF2-40B4-BE49-F238E27FC236}">
                <a16:creationId xmlns:a16="http://schemas.microsoft.com/office/drawing/2014/main" id="{F568CAE6-ED50-41AB-F991-B10BE279D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etrô parado na estação de trem&#10;&#10;Descrição gerada automaticamente">
            <a:extLst>
              <a:ext uri="{FF2B5EF4-FFF2-40B4-BE49-F238E27FC236}">
                <a16:creationId xmlns:a16="http://schemas.microsoft.com/office/drawing/2014/main" id="{F3051141-511B-299A-706E-153F88AF6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7" r="23585" b="1393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032">
            <a:extLst>
              <a:ext uri="{FF2B5EF4-FFF2-40B4-BE49-F238E27FC236}">
                <a16:creationId xmlns:a16="http://schemas.microsoft.com/office/drawing/2014/main" id="{09ACD798-B1B2-2176-735C-F00F35F53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6">
            <a:extLst>
              <a:ext uri="{FF2B5EF4-FFF2-40B4-BE49-F238E27FC236}">
                <a16:creationId xmlns:a16="http://schemas.microsoft.com/office/drawing/2014/main" id="{CF24624A-2013-30DE-1105-F2383DFD0DAA}"/>
              </a:ext>
            </a:extLst>
          </p:cNvPr>
          <p:cNvSpPr txBox="1">
            <a:spLocks/>
          </p:cNvSpPr>
          <p:nvPr/>
        </p:nvSpPr>
        <p:spPr>
          <a:xfrm>
            <a:off x="358766" y="279735"/>
            <a:ext cx="5216649" cy="1832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b="1">
                <a:solidFill>
                  <a:schemeClr val="bg1"/>
                </a:solidFill>
                <a:latin typeface="Arial"/>
                <a:cs typeface="Arial"/>
              </a:rPr>
              <a:t>PROTÓTIPO</a:t>
            </a:r>
            <a:r>
              <a:rPr lang="en-US" sz="4800" b="1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30" name="Rectangle 1034">
            <a:extLst>
              <a:ext uri="{FF2B5EF4-FFF2-40B4-BE49-F238E27FC236}">
                <a16:creationId xmlns:a16="http://schemas.microsoft.com/office/drawing/2014/main" id="{3E903FE0-7201-F4A9-29DC-EF25D7F15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59FEEFBE-A054-7D6A-4B51-D382B2290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10188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5DEF8-D911-FB3E-B2E9-0B99BAADA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6">
            <a:extLst>
              <a:ext uri="{FF2B5EF4-FFF2-40B4-BE49-F238E27FC236}">
                <a16:creationId xmlns:a16="http://schemas.microsoft.com/office/drawing/2014/main" id="{04FB516A-2B2D-1364-88B8-B3E508EA499E}"/>
              </a:ext>
            </a:extLst>
          </p:cNvPr>
          <p:cNvSpPr txBox="1">
            <a:spLocks/>
          </p:cNvSpPr>
          <p:nvPr/>
        </p:nvSpPr>
        <p:spPr>
          <a:xfrm>
            <a:off x="199302" y="161508"/>
            <a:ext cx="12188952" cy="899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latin typeface="Arial"/>
                <a:cs typeface="Arial"/>
              </a:rPr>
              <a:t>Hardware Projetado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8981D99-D54C-BDB3-F1B1-456523725074}"/>
              </a:ext>
            </a:extLst>
          </p:cNvPr>
          <p:cNvSpPr txBox="1"/>
          <p:nvPr/>
        </p:nvSpPr>
        <p:spPr>
          <a:xfrm>
            <a:off x="4730448" y="5703694"/>
            <a:ext cx="27311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dirty="0">
                <a:latin typeface="Arial"/>
                <a:cs typeface="Arial"/>
              </a:rPr>
              <a:t>Fonte: Próprio Autor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3C0D13-62E9-E908-2DE0-108D7F00A0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587" y="1227403"/>
            <a:ext cx="7523893" cy="45105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81A13D-BCB9-AFF1-3B33-2116893A2158}"/>
              </a:ext>
            </a:extLst>
          </p:cNvPr>
          <p:cNvSpPr/>
          <p:nvPr/>
        </p:nvSpPr>
        <p:spPr>
          <a:xfrm>
            <a:off x="11938668" y="-4763"/>
            <a:ext cx="266700" cy="6862763"/>
          </a:xfrm>
          <a:prstGeom prst="rect">
            <a:avLst/>
          </a:prstGeom>
          <a:solidFill>
            <a:srgbClr val="010D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39E7C3-9AAD-B1BE-3705-0EDF07FC6C03}"/>
              </a:ext>
            </a:extLst>
          </p:cNvPr>
          <p:cNvCxnSpPr>
            <a:cxnSpLocks/>
          </p:cNvCxnSpPr>
          <p:nvPr/>
        </p:nvCxnSpPr>
        <p:spPr>
          <a:xfrm>
            <a:off x="0" y="1018206"/>
            <a:ext cx="12192000" cy="0"/>
          </a:xfrm>
          <a:prstGeom prst="line">
            <a:avLst/>
          </a:prstGeom>
          <a:ln>
            <a:solidFill>
              <a:srgbClr val="010D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4">
            <a:extLst>
              <a:ext uri="{FF2B5EF4-FFF2-40B4-BE49-F238E27FC236}">
                <a16:creationId xmlns:a16="http://schemas.microsoft.com/office/drawing/2014/main" id="{F5B78CDF-1D62-99A1-583F-30C379753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966" y="-110365"/>
            <a:ext cx="2142165" cy="117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F913A29-D90B-68F2-065E-4FB0B402EA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15" y="6022988"/>
            <a:ext cx="1220425" cy="72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5934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52872-9246-44BC-D8B2-F61D080AA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6">
            <a:extLst>
              <a:ext uri="{FF2B5EF4-FFF2-40B4-BE49-F238E27FC236}">
                <a16:creationId xmlns:a16="http://schemas.microsoft.com/office/drawing/2014/main" id="{749D8CD6-CC81-F06C-7BAA-32E562220049}"/>
              </a:ext>
            </a:extLst>
          </p:cNvPr>
          <p:cNvSpPr txBox="1">
            <a:spLocks/>
          </p:cNvSpPr>
          <p:nvPr/>
        </p:nvSpPr>
        <p:spPr>
          <a:xfrm>
            <a:off x="0" y="118582"/>
            <a:ext cx="12188952" cy="899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latin typeface="Arial"/>
                <a:cs typeface="Arial"/>
              </a:rPr>
              <a:t>Placa de Circuito Impresso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CF90B31-4494-83E1-C578-54443E61BA73}"/>
              </a:ext>
            </a:extLst>
          </p:cNvPr>
          <p:cNvSpPr txBox="1"/>
          <p:nvPr/>
        </p:nvSpPr>
        <p:spPr>
          <a:xfrm>
            <a:off x="4728924" y="5368264"/>
            <a:ext cx="27311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dirty="0">
                <a:latin typeface="Arial"/>
                <a:cs typeface="Arial"/>
              </a:rPr>
              <a:t>Fonte: Próprio Autor</a:t>
            </a:r>
          </a:p>
        </p:txBody>
      </p:sp>
      <p:pic>
        <p:nvPicPr>
          <p:cNvPr id="6" name="Picture 1841383083">
            <a:extLst>
              <a:ext uri="{FF2B5EF4-FFF2-40B4-BE49-F238E27FC236}">
                <a16:creationId xmlns:a16="http://schemas.microsoft.com/office/drawing/2014/main" id="{53A58F9A-4CFC-5270-88CC-F379EBFA8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164" y="1832147"/>
            <a:ext cx="5846624" cy="31889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461D3E-9F6A-D33D-D8CB-26E3EAD7AD23}"/>
              </a:ext>
            </a:extLst>
          </p:cNvPr>
          <p:cNvSpPr/>
          <p:nvPr/>
        </p:nvSpPr>
        <p:spPr>
          <a:xfrm>
            <a:off x="11938668" y="-4763"/>
            <a:ext cx="266700" cy="6862763"/>
          </a:xfrm>
          <a:prstGeom prst="rect">
            <a:avLst/>
          </a:prstGeom>
          <a:solidFill>
            <a:srgbClr val="010D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EE278C-542E-FE0A-F666-80E9D639BC41}"/>
              </a:ext>
            </a:extLst>
          </p:cNvPr>
          <p:cNvCxnSpPr>
            <a:cxnSpLocks/>
          </p:cNvCxnSpPr>
          <p:nvPr/>
        </p:nvCxnSpPr>
        <p:spPr>
          <a:xfrm>
            <a:off x="0" y="1018206"/>
            <a:ext cx="12192000" cy="0"/>
          </a:xfrm>
          <a:prstGeom prst="line">
            <a:avLst/>
          </a:prstGeom>
          <a:ln>
            <a:solidFill>
              <a:srgbClr val="010D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4">
            <a:extLst>
              <a:ext uri="{FF2B5EF4-FFF2-40B4-BE49-F238E27FC236}">
                <a16:creationId xmlns:a16="http://schemas.microsoft.com/office/drawing/2014/main" id="{DE567D46-811F-AB57-B715-5D2108AA0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966" y="-110365"/>
            <a:ext cx="2142165" cy="117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75B90FA-5473-A135-F5B9-F9244C1C35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15" y="6022988"/>
            <a:ext cx="1220425" cy="72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4862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FF94E-75D6-77B3-4F5C-606DBF37C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6">
            <a:extLst>
              <a:ext uri="{FF2B5EF4-FFF2-40B4-BE49-F238E27FC236}">
                <a16:creationId xmlns:a16="http://schemas.microsoft.com/office/drawing/2014/main" id="{2DAE7979-2DFA-7D6B-B65B-684B7A70E318}"/>
              </a:ext>
            </a:extLst>
          </p:cNvPr>
          <p:cNvSpPr txBox="1">
            <a:spLocks/>
          </p:cNvSpPr>
          <p:nvPr/>
        </p:nvSpPr>
        <p:spPr>
          <a:xfrm>
            <a:off x="-116934" y="118582"/>
            <a:ext cx="12188952" cy="899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latin typeface="Arial"/>
                <a:cs typeface="Arial"/>
              </a:rPr>
              <a:t>Placa de Circuito Impresso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E1A6C2B-6CF6-8B08-BDEC-4A9CEBB4E57C}"/>
              </a:ext>
            </a:extLst>
          </p:cNvPr>
          <p:cNvSpPr txBox="1"/>
          <p:nvPr/>
        </p:nvSpPr>
        <p:spPr>
          <a:xfrm>
            <a:off x="4730448" y="5129304"/>
            <a:ext cx="27311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dirty="0">
                <a:latin typeface="Arial"/>
                <a:cs typeface="Arial"/>
              </a:rPr>
              <a:t>Fonte: Próprio Autor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F0B995-5C8D-99B1-71E6-F3EBF9719B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12" y="1247153"/>
            <a:ext cx="4563176" cy="383787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00EE33-5911-4322-E2A7-6D9FA2E7D476}"/>
              </a:ext>
            </a:extLst>
          </p:cNvPr>
          <p:cNvSpPr/>
          <p:nvPr/>
        </p:nvSpPr>
        <p:spPr>
          <a:xfrm>
            <a:off x="11938668" y="-4763"/>
            <a:ext cx="266700" cy="6862763"/>
          </a:xfrm>
          <a:prstGeom prst="rect">
            <a:avLst/>
          </a:prstGeom>
          <a:solidFill>
            <a:srgbClr val="010D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DC74A0-6259-71DE-94B2-6FF15290E477}"/>
              </a:ext>
            </a:extLst>
          </p:cNvPr>
          <p:cNvCxnSpPr>
            <a:cxnSpLocks/>
          </p:cNvCxnSpPr>
          <p:nvPr/>
        </p:nvCxnSpPr>
        <p:spPr>
          <a:xfrm>
            <a:off x="0" y="1018206"/>
            <a:ext cx="12192000" cy="0"/>
          </a:xfrm>
          <a:prstGeom prst="line">
            <a:avLst/>
          </a:prstGeom>
          <a:ln>
            <a:solidFill>
              <a:srgbClr val="010D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4">
            <a:extLst>
              <a:ext uri="{FF2B5EF4-FFF2-40B4-BE49-F238E27FC236}">
                <a16:creationId xmlns:a16="http://schemas.microsoft.com/office/drawing/2014/main" id="{11B86E55-CB48-2C9B-7B7B-E571F4199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966" y="-110365"/>
            <a:ext cx="2142165" cy="117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F1A650F-DFB1-92E7-BDFE-46C0FE852F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15" y="6022988"/>
            <a:ext cx="1220425" cy="72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8820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4571C-BBE2-84E0-90F0-8B344066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858581-B8D1-5356-6CFB-1B9917C15D6D}"/>
              </a:ext>
            </a:extLst>
          </p:cNvPr>
          <p:cNvSpPr/>
          <p:nvPr/>
        </p:nvSpPr>
        <p:spPr>
          <a:xfrm>
            <a:off x="11938668" y="-4763"/>
            <a:ext cx="266700" cy="6862763"/>
          </a:xfrm>
          <a:prstGeom prst="rect">
            <a:avLst/>
          </a:prstGeom>
          <a:solidFill>
            <a:srgbClr val="3829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Título 6">
            <a:extLst>
              <a:ext uri="{FF2B5EF4-FFF2-40B4-BE49-F238E27FC236}">
                <a16:creationId xmlns:a16="http://schemas.microsoft.com/office/drawing/2014/main" id="{F7C7626D-76F6-5E50-3FFD-5EA9F404C34C}"/>
              </a:ext>
            </a:extLst>
          </p:cNvPr>
          <p:cNvSpPr txBox="1">
            <a:spLocks/>
          </p:cNvSpPr>
          <p:nvPr/>
        </p:nvSpPr>
        <p:spPr>
          <a:xfrm>
            <a:off x="16416" y="990438"/>
            <a:ext cx="12188952" cy="899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15C558D-06B6-CED5-33F4-AA0FF31752B7}"/>
              </a:ext>
            </a:extLst>
          </p:cNvPr>
          <p:cNvSpPr txBox="1"/>
          <p:nvPr/>
        </p:nvSpPr>
        <p:spPr>
          <a:xfrm>
            <a:off x="4728924" y="5269505"/>
            <a:ext cx="27311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>
                <a:latin typeface="Arial"/>
                <a:cs typeface="Arial"/>
              </a:rPr>
              <a:t>Fonte: Próprio Autor</a:t>
            </a:r>
          </a:p>
        </p:txBody>
      </p:sp>
      <p:pic>
        <p:nvPicPr>
          <p:cNvPr id="6" name="Imagem 5" descr="Desenho técnico&#10;&#10;O conteúdo gerado por IA pode estar incorreto.">
            <a:extLst>
              <a:ext uri="{FF2B5EF4-FFF2-40B4-BE49-F238E27FC236}">
                <a16:creationId xmlns:a16="http://schemas.microsoft.com/office/drawing/2014/main" id="{90D03C5C-0A5D-92F3-10D8-FA133066DF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08" y="1504439"/>
            <a:ext cx="3803767" cy="3463500"/>
          </a:xfrm>
          <a:prstGeom prst="rect">
            <a:avLst/>
          </a:prstGeom>
        </p:spPr>
      </p:pic>
      <p:pic>
        <p:nvPicPr>
          <p:cNvPr id="4" name="Imagem 9">
            <a:extLst>
              <a:ext uri="{FF2B5EF4-FFF2-40B4-BE49-F238E27FC236}">
                <a16:creationId xmlns:a16="http://schemas.microsoft.com/office/drawing/2014/main" id="{56DA910D-A455-653B-A33B-D891FAAF39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15" y="6022988"/>
            <a:ext cx="1220425" cy="723302"/>
          </a:xfrm>
          <a:prstGeom prst="rect">
            <a:avLst/>
          </a:prstGeom>
        </p:spPr>
      </p:pic>
      <p:sp>
        <p:nvSpPr>
          <p:cNvPr id="5" name="Título 6">
            <a:extLst>
              <a:ext uri="{FF2B5EF4-FFF2-40B4-BE49-F238E27FC236}">
                <a16:creationId xmlns:a16="http://schemas.microsoft.com/office/drawing/2014/main" id="{04923B38-D4B4-9369-AFE9-DD438CD0FBDA}"/>
              </a:ext>
            </a:extLst>
          </p:cNvPr>
          <p:cNvSpPr txBox="1">
            <a:spLocks/>
          </p:cNvSpPr>
          <p:nvPr/>
        </p:nvSpPr>
        <p:spPr>
          <a:xfrm>
            <a:off x="0" y="85489"/>
            <a:ext cx="12188952" cy="899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latin typeface="Arial"/>
                <a:cs typeface="Arial"/>
              </a:rPr>
              <a:t>Modelagem 3D do Case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96F4A86-7A55-DC03-DA96-20E9744C4E9A}"/>
              </a:ext>
            </a:extLst>
          </p:cNvPr>
          <p:cNvSpPr/>
          <p:nvPr/>
        </p:nvSpPr>
        <p:spPr>
          <a:xfrm>
            <a:off x="11938668" y="-4763"/>
            <a:ext cx="266700" cy="6862763"/>
          </a:xfrm>
          <a:prstGeom prst="rect">
            <a:avLst/>
          </a:prstGeom>
          <a:solidFill>
            <a:srgbClr val="010D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E9BCA2D7-D63A-B429-406B-AAD1DE004751}"/>
              </a:ext>
            </a:extLst>
          </p:cNvPr>
          <p:cNvCxnSpPr>
            <a:cxnSpLocks/>
          </p:cNvCxnSpPr>
          <p:nvPr/>
        </p:nvCxnSpPr>
        <p:spPr>
          <a:xfrm>
            <a:off x="0" y="1018206"/>
            <a:ext cx="12192000" cy="0"/>
          </a:xfrm>
          <a:prstGeom prst="line">
            <a:avLst/>
          </a:prstGeom>
          <a:ln>
            <a:solidFill>
              <a:srgbClr val="010D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5F927955-E5A4-F09A-3925-B7E547C4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966" y="-110365"/>
            <a:ext cx="2142165" cy="117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2884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55EBF-340F-17F5-A858-E48034098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9">
            <a:extLst>
              <a:ext uri="{FF2B5EF4-FFF2-40B4-BE49-F238E27FC236}">
                <a16:creationId xmlns:a16="http://schemas.microsoft.com/office/drawing/2014/main" id="{00000000-0008-0000-0700-00000A0000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15" y="6022988"/>
            <a:ext cx="1220425" cy="723302"/>
          </a:xfrm>
          <a:prstGeom prst="rect">
            <a:avLst/>
          </a:prstGeom>
        </p:spPr>
      </p:pic>
      <p:sp>
        <p:nvSpPr>
          <p:cNvPr id="3" name="Título 6">
            <a:extLst>
              <a:ext uri="{FF2B5EF4-FFF2-40B4-BE49-F238E27FC236}">
                <a16:creationId xmlns:a16="http://schemas.microsoft.com/office/drawing/2014/main" id="{4C49F795-FAFC-C201-A604-4F6274D5448C}"/>
              </a:ext>
            </a:extLst>
          </p:cNvPr>
          <p:cNvSpPr txBox="1">
            <a:spLocks/>
          </p:cNvSpPr>
          <p:nvPr/>
        </p:nvSpPr>
        <p:spPr>
          <a:xfrm>
            <a:off x="99847" y="150106"/>
            <a:ext cx="12188952" cy="899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latin typeface="Arial"/>
                <a:cs typeface="Arial"/>
              </a:rPr>
              <a:t>Lista de Materiais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FBDA6E-8439-58EA-55A4-ED2AE496C262}"/>
              </a:ext>
            </a:extLst>
          </p:cNvPr>
          <p:cNvSpPr/>
          <p:nvPr/>
        </p:nvSpPr>
        <p:spPr>
          <a:xfrm>
            <a:off x="11938668" y="-4763"/>
            <a:ext cx="266700" cy="6862763"/>
          </a:xfrm>
          <a:prstGeom prst="rect">
            <a:avLst/>
          </a:prstGeom>
          <a:solidFill>
            <a:srgbClr val="010D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F896B1-6448-065B-7CA0-0A5F7994AF07}"/>
              </a:ext>
            </a:extLst>
          </p:cNvPr>
          <p:cNvCxnSpPr>
            <a:cxnSpLocks/>
          </p:cNvCxnSpPr>
          <p:nvPr/>
        </p:nvCxnSpPr>
        <p:spPr>
          <a:xfrm>
            <a:off x="13368" y="949380"/>
            <a:ext cx="12192000" cy="0"/>
          </a:xfrm>
          <a:prstGeom prst="line">
            <a:avLst/>
          </a:prstGeom>
          <a:ln>
            <a:solidFill>
              <a:srgbClr val="010D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4">
            <a:extLst>
              <a:ext uri="{FF2B5EF4-FFF2-40B4-BE49-F238E27FC236}">
                <a16:creationId xmlns:a16="http://schemas.microsoft.com/office/drawing/2014/main" id="{55A58ABE-5471-A8AA-3397-45035EE2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966" y="-110365"/>
            <a:ext cx="2142165" cy="117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4C8F5CC-3574-0F27-CE6A-9330C59C9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08" y="1678858"/>
            <a:ext cx="11196984" cy="350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5656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CB1E6-B371-BB82-1F27-630BCD564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417E96A4-7805-A8E2-C219-1B04F1CE264C}"/>
              </a:ext>
            </a:extLst>
          </p:cNvPr>
          <p:cNvSpPr txBox="1"/>
          <p:nvPr/>
        </p:nvSpPr>
        <p:spPr>
          <a:xfrm>
            <a:off x="1408449" y="5696581"/>
            <a:ext cx="279221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dirty="0">
                <a:latin typeface="Arial"/>
                <a:cs typeface="Arial"/>
              </a:rPr>
              <a:t>Componentes Principais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08CD714-D13E-F1BB-89A3-4B94058FE9FD}"/>
              </a:ext>
            </a:extLst>
          </p:cNvPr>
          <p:cNvSpPr txBox="1"/>
          <p:nvPr/>
        </p:nvSpPr>
        <p:spPr>
          <a:xfrm>
            <a:off x="7320308" y="5633364"/>
            <a:ext cx="195344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dirty="0">
                <a:latin typeface="Arial"/>
                <a:cs typeface="Arial"/>
              </a:rPr>
              <a:t>Case</a:t>
            </a:r>
          </a:p>
          <a:p>
            <a:pPr algn="ctr"/>
            <a:r>
              <a:rPr lang="pt-BR" dirty="0">
                <a:latin typeface="Arial"/>
                <a:cs typeface="Arial"/>
              </a:rPr>
              <a:t>Impressa em 3D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B2EFA95-01AE-BA23-D252-677FDBA278B0}"/>
              </a:ext>
            </a:extLst>
          </p:cNvPr>
          <p:cNvSpPr txBox="1"/>
          <p:nvPr/>
        </p:nvSpPr>
        <p:spPr>
          <a:xfrm>
            <a:off x="5117967" y="3547921"/>
            <a:ext cx="571987" cy="714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+</a:t>
            </a:r>
          </a:p>
        </p:txBody>
      </p:sp>
      <p:sp>
        <p:nvSpPr>
          <p:cNvPr id="3" name="Título 6">
            <a:extLst>
              <a:ext uri="{FF2B5EF4-FFF2-40B4-BE49-F238E27FC236}">
                <a16:creationId xmlns:a16="http://schemas.microsoft.com/office/drawing/2014/main" id="{83ACC364-10D0-60B7-80D1-6144BBFB2867}"/>
              </a:ext>
            </a:extLst>
          </p:cNvPr>
          <p:cNvSpPr txBox="1">
            <a:spLocks/>
          </p:cNvSpPr>
          <p:nvPr/>
        </p:nvSpPr>
        <p:spPr>
          <a:xfrm>
            <a:off x="0" y="85489"/>
            <a:ext cx="12188952" cy="899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latin typeface="Arial"/>
                <a:cs typeface="Arial"/>
              </a:rPr>
              <a:t>Dispositivo Proposto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F7E605-CD7F-A4BF-3A57-9261BA2FAE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49" y="2795617"/>
            <a:ext cx="3016250" cy="25368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70EFDC-94BB-81D8-AF50-C307617B9CF6}"/>
              </a:ext>
            </a:extLst>
          </p:cNvPr>
          <p:cNvSpPr/>
          <p:nvPr/>
        </p:nvSpPr>
        <p:spPr>
          <a:xfrm>
            <a:off x="11938668" y="-4763"/>
            <a:ext cx="266700" cy="6862763"/>
          </a:xfrm>
          <a:prstGeom prst="rect">
            <a:avLst/>
          </a:prstGeom>
          <a:solidFill>
            <a:srgbClr val="010D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1892187-96BB-3761-4F5D-F7601331F196}"/>
              </a:ext>
            </a:extLst>
          </p:cNvPr>
          <p:cNvCxnSpPr>
            <a:cxnSpLocks/>
          </p:cNvCxnSpPr>
          <p:nvPr/>
        </p:nvCxnSpPr>
        <p:spPr>
          <a:xfrm>
            <a:off x="0" y="1018206"/>
            <a:ext cx="12192000" cy="0"/>
          </a:xfrm>
          <a:prstGeom prst="line">
            <a:avLst/>
          </a:prstGeom>
          <a:ln>
            <a:solidFill>
              <a:srgbClr val="010D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4">
            <a:extLst>
              <a:ext uri="{FF2B5EF4-FFF2-40B4-BE49-F238E27FC236}">
                <a16:creationId xmlns:a16="http://schemas.microsoft.com/office/drawing/2014/main" id="{5984378B-C976-10A7-0734-A8A206BF6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966" y="-110365"/>
            <a:ext cx="2142165" cy="117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F75420BF-923F-7E50-9EAB-9F7FD059B6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15" y="6022988"/>
            <a:ext cx="1220425" cy="723302"/>
          </a:xfrm>
          <a:prstGeom prst="rect">
            <a:avLst/>
          </a:prstGeom>
        </p:spPr>
      </p:pic>
      <p:pic>
        <p:nvPicPr>
          <p:cNvPr id="5" name="Imagem 4" descr="Uma imagem contendo no interior, mesa, caixa, forno&#10;&#10;O conteúdo gerado por IA pode estar incorreto.">
            <a:extLst>
              <a:ext uri="{FF2B5EF4-FFF2-40B4-BE49-F238E27FC236}">
                <a16:creationId xmlns:a16="http://schemas.microsoft.com/office/drawing/2014/main" id="{9A5E3FCD-A644-85B2-45F8-B02A3ADF6F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693" y="2784509"/>
            <a:ext cx="4549410" cy="255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7592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2CF231-9564-B199-0B3F-C1988918E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030">
            <a:extLst>
              <a:ext uri="{FF2B5EF4-FFF2-40B4-BE49-F238E27FC236}">
                <a16:creationId xmlns:a16="http://schemas.microsoft.com/office/drawing/2014/main" id="{A6906B36-8900-4B25-5DDC-E86393903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etrô parado na estação de trem&#10;&#10;Descrição gerada automaticamente">
            <a:extLst>
              <a:ext uri="{FF2B5EF4-FFF2-40B4-BE49-F238E27FC236}">
                <a16:creationId xmlns:a16="http://schemas.microsoft.com/office/drawing/2014/main" id="{7F2A9A22-3965-D3F6-5E43-A864DE4D6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7" r="23585" b="1393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032">
            <a:extLst>
              <a:ext uri="{FF2B5EF4-FFF2-40B4-BE49-F238E27FC236}">
                <a16:creationId xmlns:a16="http://schemas.microsoft.com/office/drawing/2014/main" id="{806F1D9E-0348-65AC-E9EA-C455D6A82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6">
            <a:extLst>
              <a:ext uri="{FF2B5EF4-FFF2-40B4-BE49-F238E27FC236}">
                <a16:creationId xmlns:a16="http://schemas.microsoft.com/office/drawing/2014/main" id="{D6571D02-D385-2353-E6D6-7ABE371096E8}"/>
              </a:ext>
            </a:extLst>
          </p:cNvPr>
          <p:cNvSpPr txBox="1">
            <a:spLocks/>
          </p:cNvSpPr>
          <p:nvPr/>
        </p:nvSpPr>
        <p:spPr>
          <a:xfrm>
            <a:off x="396866" y="279735"/>
            <a:ext cx="5216649" cy="1832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b="1">
                <a:solidFill>
                  <a:schemeClr val="bg1"/>
                </a:solidFill>
                <a:latin typeface="Arial"/>
                <a:cs typeface="Arial"/>
              </a:rPr>
              <a:t>CONCLUSÃO</a:t>
            </a:r>
          </a:p>
        </p:txBody>
      </p:sp>
      <p:sp>
        <p:nvSpPr>
          <p:cNvPr id="1030" name="Rectangle 1034">
            <a:extLst>
              <a:ext uri="{FF2B5EF4-FFF2-40B4-BE49-F238E27FC236}">
                <a16:creationId xmlns:a16="http://schemas.microsoft.com/office/drawing/2014/main" id="{29D34D0A-7DFD-FCC9-AA26-E573FBD7F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5E50A1F-12C2-08DA-41CB-9F2CF2ED3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81402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CF446-3BC2-959D-4BA6-B1A4955E7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6">
            <a:extLst>
              <a:ext uri="{FF2B5EF4-FFF2-40B4-BE49-F238E27FC236}">
                <a16:creationId xmlns:a16="http://schemas.microsoft.com/office/drawing/2014/main" id="{A57A3C63-FB00-BE4A-5710-AF9521FC0114}"/>
              </a:ext>
            </a:extLst>
          </p:cNvPr>
          <p:cNvSpPr txBox="1">
            <a:spLocks/>
          </p:cNvSpPr>
          <p:nvPr/>
        </p:nvSpPr>
        <p:spPr>
          <a:xfrm>
            <a:off x="-13368" y="118582"/>
            <a:ext cx="12188952" cy="899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latin typeface="Arial"/>
                <a:cs typeface="Arial"/>
              </a:rPr>
              <a:t>Conclusão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65AB3-F659-B439-F701-A7B492571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67" y="1960756"/>
            <a:ext cx="11437415" cy="43874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Desenvolveu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-se um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sistema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geolocalização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indoor com ESP32-C6 e Wi-Fi 6,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voltado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ao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Metrô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de São Paulo;</a:t>
            </a:r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solução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identifica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zonas de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proximidade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com base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em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BSSID,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sem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depender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coordenadas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exatas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;</a:t>
            </a:r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Os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dispositivos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comunicam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-se via MQTT com um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painel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python que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exibe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a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posição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estimada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dos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agentes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;</a:t>
            </a:r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Os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testes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indicaram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operação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estável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autonomia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teórica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de 11 horas e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foi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determinado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baixo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custo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por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unidade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;</a:t>
            </a:r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projeto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respeita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a LGPD e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pode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ser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integrado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a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sistemas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como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SCADA e PIMS,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sendo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escalável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e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aplicável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em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cenários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reais.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DEEC8D-F3B0-E42E-EDBF-B927571744F7}"/>
              </a:ext>
            </a:extLst>
          </p:cNvPr>
          <p:cNvSpPr/>
          <p:nvPr/>
        </p:nvSpPr>
        <p:spPr>
          <a:xfrm>
            <a:off x="11938668" y="-4763"/>
            <a:ext cx="266700" cy="6862763"/>
          </a:xfrm>
          <a:prstGeom prst="rect">
            <a:avLst/>
          </a:prstGeom>
          <a:solidFill>
            <a:srgbClr val="010D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558DB2-AC78-12D5-3CAE-560338E8DE25}"/>
              </a:ext>
            </a:extLst>
          </p:cNvPr>
          <p:cNvCxnSpPr>
            <a:cxnSpLocks/>
          </p:cNvCxnSpPr>
          <p:nvPr/>
        </p:nvCxnSpPr>
        <p:spPr>
          <a:xfrm>
            <a:off x="0" y="1018206"/>
            <a:ext cx="12192000" cy="0"/>
          </a:xfrm>
          <a:prstGeom prst="line">
            <a:avLst/>
          </a:prstGeom>
          <a:ln>
            <a:solidFill>
              <a:srgbClr val="010D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4">
            <a:extLst>
              <a:ext uri="{FF2B5EF4-FFF2-40B4-BE49-F238E27FC236}">
                <a16:creationId xmlns:a16="http://schemas.microsoft.com/office/drawing/2014/main" id="{993D9D0B-556E-F7EF-DFA3-B3788042A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966" y="-110365"/>
            <a:ext cx="2142165" cy="117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32237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6">
            <a:extLst>
              <a:ext uri="{FF2B5EF4-FFF2-40B4-BE49-F238E27FC236}">
                <a16:creationId xmlns:a16="http://schemas.microsoft.com/office/drawing/2014/main" id="{2767675A-DCFB-DE3A-85B7-3EF0ABA3660E}"/>
              </a:ext>
            </a:extLst>
          </p:cNvPr>
          <p:cNvSpPr txBox="1">
            <a:spLocks/>
          </p:cNvSpPr>
          <p:nvPr/>
        </p:nvSpPr>
        <p:spPr>
          <a:xfrm>
            <a:off x="29784" y="102216"/>
            <a:ext cx="12175584" cy="899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 err="1">
                <a:latin typeface="+mn-lt"/>
                <a:cs typeface="Arial"/>
              </a:rPr>
              <a:t>Cenário</a:t>
            </a:r>
            <a:r>
              <a:rPr lang="en-US" sz="3200" b="1" dirty="0">
                <a:latin typeface="+mn-lt"/>
                <a:cs typeface="Arial"/>
              </a:rPr>
              <a:t> </a:t>
            </a:r>
            <a:r>
              <a:rPr lang="en-US" sz="3200" b="1" dirty="0" err="1">
                <a:latin typeface="+mn-lt"/>
                <a:cs typeface="Arial"/>
              </a:rPr>
              <a:t>Atual</a:t>
            </a:r>
            <a:r>
              <a:rPr lang="en-US" sz="3200" b="1" dirty="0">
                <a:latin typeface="+mn-lt"/>
                <a:cs typeface="Arial"/>
              </a:rPr>
              <a:t> de </a:t>
            </a:r>
            <a:r>
              <a:rPr lang="en-US" sz="3200" b="1" dirty="0" err="1">
                <a:latin typeface="+mn-lt"/>
                <a:cs typeface="Arial"/>
              </a:rPr>
              <a:t>Dispositivos</a:t>
            </a:r>
            <a:r>
              <a:rPr lang="en-US" sz="3200" b="1" dirty="0">
                <a:latin typeface="+mn-lt"/>
                <a:cs typeface="Arial"/>
              </a:rPr>
              <a:t> IoT para </a:t>
            </a:r>
            <a:r>
              <a:rPr lang="en-US" sz="3200" b="1" dirty="0" err="1">
                <a:latin typeface="+mn-lt"/>
                <a:cs typeface="Arial"/>
              </a:rPr>
              <a:t>Geolocalização</a:t>
            </a:r>
            <a:endParaRPr lang="en-US" sz="3200" b="1" dirty="0">
              <a:latin typeface="+mn-lt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0C5BC5-0507-0DB6-2C7B-DE2609291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240" y="1722565"/>
            <a:ext cx="6979542" cy="42972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marR="0" lvl="0" algn="just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pt-BR" sz="72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Importância</a:t>
            </a:r>
            <a:r>
              <a:rPr kumimoji="0" lang="en-US" altLang="pt-BR" sz="7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dos Serviços </a:t>
            </a:r>
            <a:r>
              <a:rPr kumimoji="0" lang="en-US" altLang="pt-BR" sz="72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Baseados</a:t>
            </a:r>
            <a:r>
              <a:rPr kumimoji="0" lang="en-US" altLang="pt-BR" sz="7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pt-BR" sz="72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kumimoji="0" lang="en-US" altLang="pt-BR" sz="7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pt-BR" sz="72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Localização</a:t>
            </a:r>
            <a:r>
              <a:rPr kumimoji="0" lang="en-US" altLang="pt-BR" sz="7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(LBS):</a:t>
            </a:r>
            <a:endParaRPr kumimoji="0" lang="en-US" altLang="pt-BR" sz="7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228600" algn="just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Essenciais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processos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requerem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informações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localização</a:t>
            </a:r>
            <a:r>
              <a:rPr lang="en-US" altLang="pt-BR" sz="72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kumimoji="0" lang="en-US" altLang="pt-BR" sz="7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228600" algn="just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Aplicações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diversas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supermercados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militares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industriais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transporte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(ex: </a:t>
            </a: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metrô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marR="0" lvl="0" indent="-228600" algn="just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pt-BR" sz="7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just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pt-BR" sz="72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Desafios</a:t>
            </a:r>
            <a:r>
              <a:rPr kumimoji="0" lang="en-US" altLang="pt-BR" sz="7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kumimoji="0" lang="en-US" altLang="pt-BR" sz="72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Precisão</a:t>
            </a:r>
            <a:r>
              <a:rPr kumimoji="0" lang="en-US" altLang="pt-BR" sz="7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pt-BR" sz="72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kumimoji="0" lang="en-US" altLang="pt-BR" sz="7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Localizações </a:t>
            </a:r>
            <a:r>
              <a:rPr kumimoji="0" lang="en-US" altLang="pt-BR" sz="72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Internas</a:t>
            </a:r>
            <a:r>
              <a:rPr kumimoji="0" lang="en-US" altLang="pt-BR" sz="7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kumimoji="0" lang="en-US" altLang="pt-BR" sz="7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228600" algn="just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Sistemas </a:t>
            </a: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internos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apresentam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dificuldades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precisão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adequada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lvl="1" indent="-228600" algn="just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GPS </a:t>
            </a: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eficiente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locais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externos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mas </a:t>
            </a: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limitado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ambientes </a:t>
            </a: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internos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-228600" algn="just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pt-BR" sz="7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just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pt-BR" sz="72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Tecnologias</a:t>
            </a:r>
            <a:r>
              <a:rPr kumimoji="0" lang="en-US" altLang="pt-BR" sz="7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pt-BR" sz="72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Alternativas</a:t>
            </a:r>
            <a:r>
              <a:rPr kumimoji="0" lang="en-US" altLang="pt-BR" sz="7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kumimoji="0" lang="en-US" altLang="pt-BR" sz="72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Localização</a:t>
            </a:r>
            <a:r>
              <a:rPr kumimoji="0" lang="en-US" altLang="pt-BR" sz="7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Interna:</a:t>
            </a:r>
            <a:endParaRPr kumimoji="0" lang="en-US" altLang="pt-BR" sz="7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228600" algn="just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pt-BR" sz="7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Bluetooth Low Energy (BLE):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Utilizado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com ESP32 para </a:t>
            </a:r>
            <a:endParaRPr lang="en-US" altLang="pt-BR" sz="7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1" algn="just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superar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limitações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GPS </a:t>
            </a: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locais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fechados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 indent="-228600" algn="just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pt-BR" sz="7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Wi-Fi (ex: ESP8266 com RSSI):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Popular </a:t>
            </a: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IoT, </a:t>
            </a: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evita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necessidade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nova </a:t>
            </a:r>
            <a:r>
              <a:rPr kumimoji="0" lang="en-US" altLang="pt-BR" sz="7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infraestrutura</a:t>
            </a:r>
            <a:r>
              <a:rPr kumimoji="0" lang="en-US" altLang="pt-BR" sz="7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pt-BR" sz="1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E04DD3B-F8F4-38BD-DF94-B2C4E19A9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974" y="2535812"/>
            <a:ext cx="3930785" cy="262052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87F035-D249-D823-6EDB-59CCCB57C17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61220" y="2579371"/>
            <a:ext cx="1069720" cy="719890"/>
          </a:xfrm>
          <a:prstGeom prst="rect">
            <a:avLst/>
          </a:prstGeom>
          <a:noFill/>
        </p:spPr>
      </p:pic>
      <p:sp>
        <p:nvSpPr>
          <p:cNvPr id="9" name="Título 6">
            <a:extLst>
              <a:ext uri="{FF2B5EF4-FFF2-40B4-BE49-F238E27FC236}">
                <a16:creationId xmlns:a16="http://schemas.microsoft.com/office/drawing/2014/main" id="{07CE2E58-5F95-28D3-289A-390B5153BAF1}"/>
              </a:ext>
            </a:extLst>
          </p:cNvPr>
          <p:cNvSpPr txBox="1">
            <a:spLocks/>
          </p:cNvSpPr>
          <p:nvPr/>
        </p:nvSpPr>
        <p:spPr>
          <a:xfrm>
            <a:off x="142240" y="102216"/>
            <a:ext cx="12188952" cy="89962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800" b="1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0D036B-F32E-C014-4CC7-11FDDE0CA229}"/>
              </a:ext>
            </a:extLst>
          </p:cNvPr>
          <p:cNvCxnSpPr>
            <a:cxnSpLocks/>
          </p:cNvCxnSpPr>
          <p:nvPr/>
        </p:nvCxnSpPr>
        <p:spPr>
          <a:xfrm>
            <a:off x="0" y="1018206"/>
            <a:ext cx="12192000" cy="0"/>
          </a:xfrm>
          <a:prstGeom prst="line">
            <a:avLst/>
          </a:prstGeom>
          <a:ln>
            <a:solidFill>
              <a:srgbClr val="010D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8527033-4ECE-07F2-4DFE-6A16D7D799F9}"/>
              </a:ext>
            </a:extLst>
          </p:cNvPr>
          <p:cNvSpPr/>
          <p:nvPr/>
        </p:nvSpPr>
        <p:spPr>
          <a:xfrm>
            <a:off x="11938668" y="-4763"/>
            <a:ext cx="266700" cy="6862763"/>
          </a:xfrm>
          <a:prstGeom prst="rect">
            <a:avLst/>
          </a:prstGeom>
          <a:solidFill>
            <a:srgbClr val="010D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781DFE9D-78A6-E993-FF49-3C107CD8D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9988" y="-92331"/>
            <a:ext cx="2142165" cy="117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9">
            <a:extLst>
              <a:ext uri="{FF2B5EF4-FFF2-40B4-BE49-F238E27FC236}">
                <a16:creationId xmlns:a16="http://schemas.microsoft.com/office/drawing/2014/main" id="{E0215174-FB07-5044-E558-0F414E0FA9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15" y="6022988"/>
            <a:ext cx="1220425" cy="7233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AA575B5-D635-36F5-C527-88F0EA4C4A4C}"/>
              </a:ext>
            </a:extLst>
          </p:cNvPr>
          <p:cNvSpPr txBox="1"/>
          <p:nvPr/>
        </p:nvSpPr>
        <p:spPr>
          <a:xfrm>
            <a:off x="8237814" y="5156335"/>
            <a:ext cx="27311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dirty="0">
                <a:latin typeface="Arial"/>
                <a:cs typeface="Arial"/>
              </a:rPr>
              <a:t>Fonte: Próprio Autor</a:t>
            </a:r>
          </a:p>
        </p:txBody>
      </p:sp>
    </p:spTree>
    <p:extLst>
      <p:ext uri="{BB962C8B-B14F-4D97-AF65-F5344CB8AC3E}">
        <p14:creationId xmlns:p14="http://schemas.microsoft.com/office/powerpoint/2010/main" val="100985175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6F1C9-76AA-E0DD-7E2B-6D99E524C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CCF8037-484C-1BCF-E6C3-C92A204A76B7}"/>
              </a:ext>
            </a:extLst>
          </p:cNvPr>
          <p:cNvSpPr txBox="1"/>
          <p:nvPr/>
        </p:nvSpPr>
        <p:spPr>
          <a:xfrm>
            <a:off x="1387922" y="1184477"/>
            <a:ext cx="4855369" cy="59093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 rtl="0" fontAlgn="base"/>
            <a:r>
              <a:rPr lang="pt-BR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DAI, J. et al. A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survey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of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latest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WI-Fi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assisted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indoor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positioning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on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different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principles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. </a:t>
            </a:r>
            <a:r>
              <a:rPr lang="pt-BR" sz="1400" b="1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Sensors</a:t>
            </a:r>
            <a:r>
              <a:rPr lang="pt-BR" sz="1400" b="1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(Basel, </a:t>
            </a:r>
            <a:r>
              <a:rPr lang="pt-BR" sz="1400" b="1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Switzerland</a:t>
            </a:r>
            <a:r>
              <a:rPr lang="pt-BR" sz="1400" b="1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)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, v. 23, n. 18, 2023. </a:t>
            </a:r>
          </a:p>
          <a:p>
            <a:pPr algn="l" rtl="0" fontAlgn="base"/>
            <a:endParaRPr lang="pt-BR" sz="1400" b="0" i="0" dirty="0">
              <a:solidFill>
                <a:srgbClr val="000000"/>
              </a:solidFill>
              <a:effectLst/>
              <a:latin typeface="Arial"/>
              <a:cs typeface="Arial"/>
            </a:endParaRPr>
          </a:p>
          <a:p>
            <a:pPr algn="l" rtl="0" fontAlgn="base"/>
            <a:r>
              <a:rPr lang="pt-BR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SOPHIA, S. et al. Bluetooth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Low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Energy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based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Indoor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Positioning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System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using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ESP32. </a:t>
            </a:r>
            <a:r>
              <a:rPr lang="pt-BR" sz="1400" b="1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2021 </a:t>
            </a:r>
            <a:r>
              <a:rPr lang="pt-BR" sz="1400" b="1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Third</a:t>
            </a:r>
            <a:r>
              <a:rPr lang="pt-BR" sz="1400" b="1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</a:t>
            </a:r>
            <a:r>
              <a:rPr lang="pt-BR" sz="1400" b="1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International</a:t>
            </a:r>
            <a:r>
              <a:rPr lang="pt-BR" sz="1400" b="1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</a:t>
            </a:r>
            <a:r>
              <a:rPr lang="pt-BR" sz="1400" b="1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Conference</a:t>
            </a:r>
            <a:r>
              <a:rPr lang="pt-BR" sz="1400" b="1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</a:t>
            </a:r>
            <a:r>
              <a:rPr lang="pt-BR" sz="1400" b="1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on</a:t>
            </a:r>
            <a:r>
              <a:rPr lang="pt-BR" sz="1400" b="1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</a:t>
            </a:r>
            <a:r>
              <a:rPr lang="pt-BR" sz="1400" b="1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Inventive</a:t>
            </a:r>
            <a:r>
              <a:rPr lang="pt-BR" sz="1400" b="1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</a:t>
            </a:r>
            <a:r>
              <a:rPr lang="pt-BR" sz="1400" b="1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Research</a:t>
            </a:r>
            <a:r>
              <a:rPr lang="pt-BR" sz="1400" b="1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in </a:t>
            </a:r>
            <a:r>
              <a:rPr lang="pt-BR" sz="1400" b="1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Computing</a:t>
            </a:r>
            <a:r>
              <a:rPr lang="pt-BR" sz="1400" b="1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</a:t>
            </a:r>
            <a:r>
              <a:rPr lang="pt-BR" sz="1400" b="1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Applications</a:t>
            </a:r>
            <a:r>
              <a:rPr lang="pt-BR" sz="1400" b="1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(ICIRCA)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, 2 set. 2021. </a:t>
            </a:r>
          </a:p>
          <a:p>
            <a:pPr algn="l" rtl="0" fontAlgn="base"/>
            <a:endParaRPr lang="pt-BR" sz="1400" b="0" i="0" dirty="0">
              <a:solidFill>
                <a:srgbClr val="000000"/>
              </a:solidFill>
              <a:effectLst/>
              <a:latin typeface="Arial"/>
              <a:cs typeface="Arial"/>
            </a:endParaRPr>
          </a:p>
          <a:p>
            <a:pPr algn="l" rtl="0" fontAlgn="base"/>
            <a:r>
              <a:rPr lang="pt-BR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MANIKANDAN et al. </a:t>
            </a:r>
            <a:r>
              <a:rPr lang="pt-BR" sz="1400" b="1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ESP-8266-based indoor </a:t>
            </a:r>
            <a:r>
              <a:rPr lang="pt-BR" sz="1400" b="1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localization</a:t>
            </a:r>
            <a:r>
              <a:rPr lang="pt-BR" sz="1400" b="1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system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. 2023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Intelligent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Computing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and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Control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for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Engineering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and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Business Systems (ICCEBS). </a:t>
            </a:r>
            <a:r>
              <a:rPr lang="pt-BR" sz="1400" b="1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Anais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...IEEE, 2023. </a:t>
            </a:r>
          </a:p>
          <a:p>
            <a:pPr algn="l" rtl="0" fontAlgn="base"/>
            <a:endParaRPr lang="pt-BR" sz="1400" b="0" i="0" dirty="0">
              <a:solidFill>
                <a:srgbClr val="000000"/>
              </a:solidFill>
              <a:effectLst/>
              <a:latin typeface="Arial"/>
              <a:cs typeface="Arial"/>
            </a:endParaRPr>
          </a:p>
          <a:p>
            <a:pPr algn="l" rtl="0" fontAlgn="base"/>
            <a:r>
              <a:rPr lang="pt-BR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PAULO, S. </a:t>
            </a:r>
            <a:r>
              <a:rPr lang="pt-BR" sz="1400" b="1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Indoor </a:t>
            </a:r>
            <a:r>
              <a:rPr lang="pt-BR" sz="1400" b="1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location</a:t>
            </a:r>
            <a:r>
              <a:rPr lang="pt-BR" sz="1400" b="1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system: </a:t>
            </a:r>
            <a:r>
              <a:rPr lang="pt-BR" sz="1400" b="1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Human</a:t>
            </a:r>
            <a:r>
              <a:rPr lang="pt-BR" sz="1400" b="1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tracking </a:t>
            </a:r>
            <a:r>
              <a:rPr lang="pt-BR" sz="1400" b="1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application</a:t>
            </a:r>
            <a:r>
              <a:rPr lang="pt-BR" sz="1400" b="1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in a </a:t>
            </a:r>
            <a:r>
              <a:rPr lang="pt-BR" sz="1400" b="1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ship</a:t>
            </a:r>
            <a:r>
              <a:rPr lang="pt-BR" sz="1400" b="1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</a:t>
            </a:r>
            <a:r>
              <a:rPr lang="pt-BR" sz="1400" b="1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maneuvering</a:t>
            </a:r>
            <a:r>
              <a:rPr lang="pt-BR" sz="1400" b="1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 </a:t>
            </a:r>
            <a:r>
              <a:rPr lang="pt-BR" sz="1400" b="1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simulator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. Disponível em: &lt;https://bdta.abcd.usp.br/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directbitstream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/3d75e98c-4fb6-4fa3-86cd-1bba0d874014/Humberto%20Sassaki%20e%20Rodrigo%20Suguiura%20-monografia.pdf&gt;. Acesso em: 24 out. 2024. </a:t>
            </a:r>
          </a:p>
          <a:p>
            <a:pPr algn="l" rtl="0" fontAlgn="base"/>
            <a:endParaRPr lang="pt-BR" sz="1400" b="0" i="0" dirty="0">
              <a:solidFill>
                <a:srgbClr val="000000"/>
              </a:solidFill>
              <a:effectLst/>
              <a:latin typeface="Arial"/>
              <a:cs typeface="Arial"/>
            </a:endParaRPr>
          </a:p>
          <a:p>
            <a:pPr algn="l" rtl="0" fontAlgn="base"/>
            <a:r>
              <a:rPr lang="pt-BR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‌MOURA, André Iasi. </a:t>
            </a:r>
            <a:r>
              <a:rPr lang="pt-BR" sz="1400" b="1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WBSL: um sistema de localização de dispositivos móveis em redes </a:t>
            </a:r>
            <a:r>
              <a:rPr lang="pt-BR" sz="1400" b="1" i="0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Wi-fi</a:t>
            </a:r>
            <a:r>
              <a:rPr lang="pt-BR" sz="1400" b="1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. 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A. I. Moura. São Paulo, 2007. </a:t>
            </a:r>
          </a:p>
          <a:p>
            <a:pPr algn="l" rtl="0" fontAlgn="base"/>
            <a:r>
              <a:rPr lang="pt-BR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 </a:t>
            </a:r>
            <a:br>
              <a:rPr lang="pt-BR" sz="1400" b="0" i="0" dirty="0">
                <a:effectLst/>
                <a:latin typeface="Arial"/>
              </a:rPr>
            </a:br>
            <a:endParaRPr lang="pt-BR" sz="1400" b="0" i="0" dirty="0">
              <a:solidFill>
                <a:srgbClr val="000000"/>
              </a:solidFill>
              <a:effectLst/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F111A1-8C6C-458F-55F0-792CAB65DC84}"/>
              </a:ext>
            </a:extLst>
          </p:cNvPr>
          <p:cNvSpPr/>
          <p:nvPr/>
        </p:nvSpPr>
        <p:spPr>
          <a:xfrm>
            <a:off x="11938668" y="-4763"/>
            <a:ext cx="266700" cy="6862763"/>
          </a:xfrm>
          <a:prstGeom prst="rect">
            <a:avLst/>
          </a:prstGeom>
          <a:solidFill>
            <a:srgbClr val="010D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E5BBF8-8DCB-390F-14AD-4A7B927FEAB2}"/>
              </a:ext>
            </a:extLst>
          </p:cNvPr>
          <p:cNvCxnSpPr>
            <a:cxnSpLocks/>
          </p:cNvCxnSpPr>
          <p:nvPr/>
        </p:nvCxnSpPr>
        <p:spPr>
          <a:xfrm>
            <a:off x="0" y="1018206"/>
            <a:ext cx="12192000" cy="0"/>
          </a:xfrm>
          <a:prstGeom prst="line">
            <a:avLst/>
          </a:prstGeom>
          <a:ln>
            <a:solidFill>
              <a:srgbClr val="010D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4">
            <a:extLst>
              <a:ext uri="{FF2B5EF4-FFF2-40B4-BE49-F238E27FC236}">
                <a16:creationId xmlns:a16="http://schemas.microsoft.com/office/drawing/2014/main" id="{860ED2D1-DCCD-BE0B-7943-11BA37FB1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966" y="-110365"/>
            <a:ext cx="2142165" cy="117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6">
            <a:extLst>
              <a:ext uri="{FF2B5EF4-FFF2-40B4-BE49-F238E27FC236}">
                <a16:creationId xmlns:a16="http://schemas.microsoft.com/office/drawing/2014/main" id="{986E9BF3-7AC0-AEC3-04F2-BADBA2F7CDDC}"/>
              </a:ext>
            </a:extLst>
          </p:cNvPr>
          <p:cNvSpPr txBox="1">
            <a:spLocks/>
          </p:cNvSpPr>
          <p:nvPr/>
        </p:nvSpPr>
        <p:spPr>
          <a:xfrm>
            <a:off x="-13368" y="118582"/>
            <a:ext cx="12188952" cy="899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latin typeface="Arial"/>
                <a:cs typeface="Arial"/>
              </a:rPr>
              <a:t>Referências</a:t>
            </a:r>
            <a:endParaRPr lang="en-US" sz="3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11254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18600-331C-C55B-D4CD-30A37AF7F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8C298BB-CF1F-5BB3-B04A-B08033F02CD5}"/>
              </a:ext>
            </a:extLst>
          </p:cNvPr>
          <p:cNvSpPr txBox="1"/>
          <p:nvPr/>
        </p:nvSpPr>
        <p:spPr>
          <a:xfrm>
            <a:off x="791352" y="1141551"/>
            <a:ext cx="4855369" cy="62170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 rtl="0" fontAlgn="base"/>
            <a:r>
              <a:rPr lang="pt-BR" sz="1400" b="0" i="0" dirty="0">
                <a:effectLst/>
                <a:latin typeface="Arial"/>
                <a:cs typeface="Arial"/>
              </a:rPr>
              <a:t>MOURA, André Iasi. </a:t>
            </a:r>
            <a:r>
              <a:rPr lang="pt-BR" sz="1400" b="1" i="1" dirty="0">
                <a:effectLst/>
                <a:latin typeface="Arial"/>
                <a:cs typeface="Arial"/>
              </a:rPr>
              <a:t>WBLS: Um Sistema de Localização de Dispositivos Móveis em Redes Wi-Fi</a:t>
            </a:r>
            <a:r>
              <a:rPr lang="pt-BR" sz="1400" b="1" i="0" dirty="0">
                <a:effectLst/>
                <a:latin typeface="Arial"/>
                <a:cs typeface="Arial"/>
              </a:rPr>
              <a:t>. </a:t>
            </a:r>
            <a:r>
              <a:rPr lang="pt-BR" sz="1400" b="0" i="0" dirty="0">
                <a:effectLst/>
                <a:latin typeface="Arial"/>
                <a:cs typeface="Arial"/>
              </a:rPr>
              <a:t>Universidade de São Paulo, 2007. Disponível em: </a:t>
            </a:r>
            <a:r>
              <a:rPr lang="pt-BR" sz="1400" b="0" i="0" u="none" strike="noStrike" dirty="0">
                <a:effectLst/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https://www.teses.usp.br/teses/</a:t>
            </a:r>
            <a:r>
              <a:rPr lang="pt-BR" sz="1400" b="0" i="0" u="none" strike="noStrike" dirty="0" err="1">
                <a:effectLst/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disponiveis</a:t>
            </a:r>
            <a:r>
              <a:rPr lang="pt-BR" sz="1400" b="0" i="0" u="none" strike="noStrike" dirty="0">
                <a:effectLst/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/3/3141/tde-07012008-171855/</a:t>
            </a:r>
            <a:r>
              <a:rPr lang="pt-BR" sz="1400" b="0" i="0" u="none" strike="noStrike" dirty="0" err="1">
                <a:effectLst/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pt-br.php</a:t>
            </a:r>
            <a:r>
              <a:rPr lang="pt-BR" sz="1400" b="0" i="0" dirty="0">
                <a:effectLst/>
                <a:latin typeface="Arial"/>
                <a:cs typeface="Arial"/>
              </a:rPr>
              <a:t>. Acesso em: 24 nov. 2024. </a:t>
            </a:r>
          </a:p>
          <a:p>
            <a:pPr algn="l" rtl="0" fontAlgn="base"/>
            <a:endParaRPr lang="pt-BR" sz="1400" b="0" i="0" dirty="0">
              <a:effectLst/>
              <a:latin typeface="Arial" panose="020B0604020202020204" pitchFamily="34" charset="0"/>
              <a:cs typeface="Arial"/>
            </a:endParaRPr>
          </a:p>
          <a:p>
            <a:pPr algn="l" rtl="0" fontAlgn="base"/>
            <a:r>
              <a:rPr lang="pt-BR" sz="1400" b="0" i="0" dirty="0">
                <a:effectLst/>
                <a:latin typeface="Arial"/>
                <a:cs typeface="Arial"/>
              </a:rPr>
              <a:t>RECK, Marcelo Sala. </a:t>
            </a:r>
            <a:r>
              <a:rPr lang="pt-BR" sz="1400" b="1" i="1" dirty="0">
                <a:effectLst/>
                <a:latin typeface="Arial"/>
                <a:cs typeface="Arial"/>
              </a:rPr>
              <a:t>Beacons BLE – Bluetooth </a:t>
            </a:r>
            <a:r>
              <a:rPr lang="pt-BR" sz="1400" b="1" i="1" dirty="0" err="1">
                <a:effectLst/>
                <a:latin typeface="Arial"/>
                <a:cs typeface="Arial"/>
              </a:rPr>
              <a:t>Low</a:t>
            </a:r>
            <a:r>
              <a:rPr lang="pt-BR" sz="1400" b="1" i="1" dirty="0">
                <a:effectLst/>
                <a:latin typeface="Arial"/>
                <a:cs typeface="Arial"/>
              </a:rPr>
              <a:t> Energy: Design e Análise de um Sistema de Localização Indoor</a:t>
            </a:r>
            <a:r>
              <a:rPr lang="pt-BR" sz="1400" b="1" i="0" dirty="0">
                <a:effectLst/>
                <a:latin typeface="Arial"/>
                <a:cs typeface="Arial"/>
              </a:rPr>
              <a:t>.</a:t>
            </a:r>
            <a:r>
              <a:rPr lang="pt-BR" sz="1400" b="0" i="0" dirty="0">
                <a:effectLst/>
                <a:latin typeface="Arial"/>
                <a:cs typeface="Arial"/>
              </a:rPr>
              <a:t> Universidade de Caxias do Sul, 2016. Disponível em: </a:t>
            </a:r>
            <a:r>
              <a:rPr lang="pt-BR" sz="1400" b="0" i="0" u="none" strike="noStrike" dirty="0">
                <a:effectLst/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https://repositorio.ucs.br/</a:t>
            </a:r>
            <a:r>
              <a:rPr lang="pt-BR" sz="1400" b="0" i="0" u="none" strike="noStrike" dirty="0" err="1">
                <a:effectLst/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xmlui</a:t>
            </a:r>
            <a:r>
              <a:rPr lang="pt-BR" sz="1400" b="0" i="0" u="none" strike="noStrike" dirty="0">
                <a:effectLst/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sz="1400" b="0" i="0" u="none" strike="noStrike" dirty="0" err="1">
                <a:effectLst/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bitstream</a:t>
            </a:r>
            <a:r>
              <a:rPr lang="pt-BR" sz="1400" b="0" i="0" u="none" strike="noStrike" dirty="0">
                <a:effectLst/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sz="1400" b="0" i="0" u="none" strike="noStrike" dirty="0" err="1">
                <a:effectLst/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handle</a:t>
            </a:r>
            <a:r>
              <a:rPr lang="pt-BR" sz="1400" b="0" i="0" u="none" strike="noStrike" dirty="0">
                <a:effectLst/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/11338/2455/TCC%20Marcelo%20Sala%20Reck.pdf?sequence=3&amp;isAllowed=y</a:t>
            </a:r>
            <a:r>
              <a:rPr lang="pt-BR" sz="1400" b="0" i="0" dirty="0">
                <a:effectLst/>
                <a:latin typeface="Arial"/>
                <a:cs typeface="Arial"/>
              </a:rPr>
              <a:t>. Acesso em: 24 nov. 2024. </a:t>
            </a:r>
            <a:br>
              <a:rPr lang="pt-BR" sz="1400" b="0" i="0" dirty="0">
                <a:effectLst/>
                <a:latin typeface="Arial"/>
              </a:rPr>
            </a:br>
            <a:r>
              <a:rPr lang="pt-BR" sz="1400" b="0" i="0" dirty="0">
                <a:effectLst/>
                <a:latin typeface="Arial"/>
                <a:cs typeface="Arial"/>
              </a:rPr>
              <a:t> </a:t>
            </a:r>
            <a:br>
              <a:rPr lang="pt-BR" sz="1400" b="0" i="0" dirty="0">
                <a:effectLst/>
                <a:latin typeface="Arial"/>
              </a:rPr>
            </a:br>
            <a:r>
              <a:rPr lang="pt-BR" sz="1400" b="0" i="0" dirty="0">
                <a:effectLst/>
                <a:latin typeface="Arial"/>
                <a:cs typeface="Arial"/>
              </a:rPr>
              <a:t>GUL, F. A. I.; TUDOSE, D.; T, URCANU, T. </a:t>
            </a:r>
            <a:r>
              <a:rPr lang="pt-BR" sz="1400" b="1" i="0" dirty="0">
                <a:effectLst/>
                <a:latin typeface="Arial"/>
                <a:cs typeface="Arial"/>
              </a:rPr>
              <a:t>A </a:t>
            </a:r>
            <a:r>
              <a:rPr lang="pt-BR" sz="1400" b="1" i="0" dirty="0" err="1">
                <a:effectLst/>
                <a:latin typeface="Arial"/>
                <a:cs typeface="Arial"/>
              </a:rPr>
              <a:t>versatile</a:t>
            </a:r>
            <a:r>
              <a:rPr lang="pt-BR" sz="1400" b="1" i="0" dirty="0">
                <a:effectLst/>
                <a:latin typeface="Arial"/>
                <a:cs typeface="Arial"/>
              </a:rPr>
              <a:t> IoT </a:t>
            </a:r>
            <a:r>
              <a:rPr lang="pt-BR" sz="1400" b="1" i="0" dirty="0" err="1">
                <a:effectLst/>
                <a:latin typeface="Arial"/>
                <a:cs typeface="Arial"/>
              </a:rPr>
              <a:t>development</a:t>
            </a:r>
            <a:r>
              <a:rPr lang="pt-BR" sz="1400" b="1" i="0" dirty="0">
                <a:effectLst/>
                <a:latin typeface="Arial"/>
                <a:cs typeface="Arial"/>
              </a:rPr>
              <a:t> board for </a:t>
            </a:r>
            <a:r>
              <a:rPr lang="pt-BR" sz="1400" b="1" i="0" dirty="0" err="1">
                <a:effectLst/>
                <a:latin typeface="Arial"/>
                <a:cs typeface="Arial"/>
              </a:rPr>
              <a:t>environmental</a:t>
            </a:r>
            <a:r>
              <a:rPr lang="pt-BR" sz="1400" b="1" i="0" dirty="0">
                <a:effectLst/>
                <a:latin typeface="Arial"/>
                <a:cs typeface="Arial"/>
              </a:rPr>
              <a:t> </a:t>
            </a:r>
            <a:r>
              <a:rPr lang="pt-BR" sz="1400" b="1" i="0" dirty="0" err="1">
                <a:effectLst/>
                <a:latin typeface="Arial"/>
                <a:cs typeface="Arial"/>
              </a:rPr>
              <a:t>sensing</a:t>
            </a:r>
            <a:r>
              <a:rPr lang="pt-BR" sz="1400" b="1" i="0" dirty="0">
                <a:effectLst/>
                <a:latin typeface="Arial"/>
                <a:cs typeface="Arial"/>
              </a:rPr>
              <a:t> </a:t>
            </a:r>
            <a:r>
              <a:rPr lang="pt-BR" sz="1400" b="1" i="0" dirty="0" err="1">
                <a:effectLst/>
                <a:latin typeface="Arial"/>
                <a:cs typeface="Arial"/>
              </a:rPr>
              <a:t>and</a:t>
            </a:r>
            <a:r>
              <a:rPr lang="pt-BR" sz="1400" b="1" i="0" dirty="0">
                <a:effectLst/>
                <a:latin typeface="Arial"/>
                <a:cs typeface="Arial"/>
              </a:rPr>
              <a:t> </a:t>
            </a:r>
            <a:r>
              <a:rPr lang="pt-BR" sz="1400" b="1" i="0" dirty="0" err="1">
                <a:effectLst/>
                <a:latin typeface="Arial"/>
                <a:cs typeface="Arial"/>
              </a:rPr>
              <a:t>biometric</a:t>
            </a:r>
            <a:r>
              <a:rPr lang="pt-BR" sz="1400" b="1" i="0" dirty="0">
                <a:effectLst/>
                <a:latin typeface="Arial"/>
                <a:cs typeface="Arial"/>
              </a:rPr>
              <a:t> </a:t>
            </a:r>
            <a:r>
              <a:rPr lang="pt-BR" sz="1400" b="1" i="0" dirty="0" err="1">
                <a:effectLst/>
                <a:latin typeface="Arial"/>
                <a:cs typeface="Arial"/>
              </a:rPr>
              <a:t>applications</a:t>
            </a:r>
            <a:r>
              <a:rPr lang="pt-BR" sz="1400" b="1" i="0" dirty="0">
                <a:effectLst/>
                <a:latin typeface="Arial"/>
                <a:cs typeface="Arial"/>
              </a:rPr>
              <a:t>. </a:t>
            </a:r>
            <a:r>
              <a:rPr lang="pt-BR" sz="1400" b="0" i="0" dirty="0">
                <a:effectLst/>
                <a:latin typeface="Arial"/>
                <a:cs typeface="Arial"/>
              </a:rPr>
              <a:t>In: ROEDUNET CONFERENCE: NETWORKING IN EDUCATION AND RESEARCH (ROEDUNET), 23., 2024, </a:t>
            </a:r>
            <a:r>
              <a:rPr lang="pt-BR" sz="1400" b="0" i="0" dirty="0" err="1">
                <a:effectLst/>
                <a:latin typeface="Arial"/>
                <a:cs typeface="Arial"/>
              </a:rPr>
              <a:t>Bucharest</a:t>
            </a:r>
            <a:r>
              <a:rPr lang="pt-BR" sz="1400" b="0" i="0" dirty="0">
                <a:effectLst/>
                <a:latin typeface="Arial"/>
                <a:cs typeface="Arial"/>
              </a:rPr>
              <a:t>. </a:t>
            </a:r>
            <a:r>
              <a:rPr lang="pt-BR" sz="1400" b="0" i="0" dirty="0" err="1">
                <a:effectLst/>
                <a:latin typeface="Arial"/>
                <a:cs typeface="Arial"/>
              </a:rPr>
              <a:t>Proceedings</a:t>
            </a:r>
            <a:r>
              <a:rPr lang="pt-BR" sz="1400" b="0" i="0" dirty="0">
                <a:effectLst/>
                <a:latin typeface="Arial"/>
                <a:cs typeface="Arial"/>
              </a:rPr>
              <a:t> [...]. </a:t>
            </a:r>
            <a:r>
              <a:rPr lang="pt-BR" sz="1400" b="0" i="0" dirty="0" err="1">
                <a:effectLst/>
                <a:latin typeface="Arial"/>
                <a:cs typeface="Arial"/>
              </a:rPr>
              <a:t>Bucharest</a:t>
            </a:r>
            <a:r>
              <a:rPr lang="pt-BR" sz="1400" b="0" i="0" dirty="0">
                <a:effectLst/>
                <a:latin typeface="Arial"/>
                <a:cs typeface="Arial"/>
              </a:rPr>
              <a:t>: IEEE, 2024. p. 1-6. </a:t>
            </a:r>
          </a:p>
          <a:p>
            <a:pPr algn="l" rtl="0" fontAlgn="base"/>
            <a:endParaRPr lang="pt-BR" sz="1400" b="0" i="0" dirty="0">
              <a:effectLst/>
              <a:latin typeface="Arial"/>
              <a:cs typeface="Arial"/>
            </a:endParaRPr>
          </a:p>
          <a:p>
            <a:pPr algn="l" rtl="0" fontAlgn="base"/>
            <a:r>
              <a:rPr lang="pt-BR" sz="1400" b="0" i="0" dirty="0">
                <a:effectLst/>
                <a:latin typeface="Arial"/>
                <a:cs typeface="Arial"/>
              </a:rPr>
              <a:t>Barral Vales, V., Fernandez, O. C., Dominguez-</a:t>
            </a:r>
            <a:r>
              <a:rPr lang="pt-BR" sz="1400" b="0" i="0" dirty="0" err="1">
                <a:effectLst/>
                <a:latin typeface="Arial"/>
                <a:cs typeface="Arial"/>
              </a:rPr>
              <a:t>Bolano</a:t>
            </a:r>
            <a:r>
              <a:rPr lang="pt-BR" sz="1400" b="0" i="0" dirty="0">
                <a:effectLst/>
                <a:latin typeface="Arial"/>
                <a:cs typeface="Arial"/>
              </a:rPr>
              <a:t>, T., </a:t>
            </a:r>
            <a:r>
              <a:rPr lang="pt-BR" sz="1400" b="0" i="0" dirty="0" err="1">
                <a:effectLst/>
                <a:latin typeface="Arial"/>
                <a:cs typeface="Arial"/>
              </a:rPr>
              <a:t>Escudero</a:t>
            </a:r>
            <a:r>
              <a:rPr lang="pt-BR" sz="1400" b="0" i="0" dirty="0">
                <a:effectLst/>
                <a:latin typeface="Arial"/>
                <a:cs typeface="Arial"/>
              </a:rPr>
              <a:t>, C. J., &amp; Garcia-Naya, J. A. (2022). </a:t>
            </a:r>
            <a:r>
              <a:rPr lang="pt-BR" sz="1400" b="1" i="0" dirty="0">
                <a:effectLst/>
                <a:latin typeface="Arial"/>
                <a:cs typeface="Arial"/>
              </a:rPr>
              <a:t>Fine time </a:t>
            </a:r>
            <a:r>
              <a:rPr lang="pt-BR" sz="1400" b="1" i="0" dirty="0" err="1">
                <a:effectLst/>
                <a:latin typeface="Arial"/>
                <a:cs typeface="Arial"/>
              </a:rPr>
              <a:t>measurement</a:t>
            </a:r>
            <a:r>
              <a:rPr lang="pt-BR" sz="1400" b="1" i="0" dirty="0">
                <a:effectLst/>
                <a:latin typeface="Arial"/>
                <a:cs typeface="Arial"/>
              </a:rPr>
              <a:t> for </a:t>
            </a:r>
            <a:r>
              <a:rPr lang="pt-BR" sz="1400" b="1" i="0" dirty="0" err="1">
                <a:effectLst/>
                <a:latin typeface="Arial"/>
                <a:cs typeface="Arial"/>
              </a:rPr>
              <a:t>the</a:t>
            </a:r>
            <a:r>
              <a:rPr lang="pt-BR" sz="1400" b="1" i="0" dirty="0">
                <a:effectLst/>
                <a:latin typeface="Arial"/>
                <a:cs typeface="Arial"/>
              </a:rPr>
              <a:t> internet </a:t>
            </a:r>
            <a:r>
              <a:rPr lang="pt-BR" sz="1400" b="1" i="0" dirty="0" err="1">
                <a:effectLst/>
                <a:latin typeface="Arial"/>
                <a:cs typeface="Arial"/>
              </a:rPr>
              <a:t>of</a:t>
            </a:r>
            <a:r>
              <a:rPr lang="pt-BR" sz="1400" b="1" i="0" dirty="0">
                <a:effectLst/>
                <a:latin typeface="Arial"/>
                <a:cs typeface="Arial"/>
              </a:rPr>
              <a:t> </a:t>
            </a:r>
            <a:r>
              <a:rPr lang="pt-BR" sz="1400" b="1" i="0" dirty="0" err="1">
                <a:effectLst/>
                <a:latin typeface="Arial"/>
                <a:cs typeface="Arial"/>
              </a:rPr>
              <a:t>things</a:t>
            </a:r>
            <a:r>
              <a:rPr lang="pt-BR" sz="1400" b="1" i="0" dirty="0">
                <a:effectLst/>
                <a:latin typeface="Arial"/>
                <a:cs typeface="Arial"/>
              </a:rPr>
              <a:t>: A </a:t>
            </a:r>
            <a:r>
              <a:rPr lang="pt-BR" sz="1400" b="1" i="0" dirty="0" err="1">
                <a:effectLst/>
                <a:latin typeface="Arial"/>
                <a:cs typeface="Arial"/>
              </a:rPr>
              <a:t>practical</a:t>
            </a:r>
            <a:r>
              <a:rPr lang="pt-BR" sz="1400" b="1" i="0" dirty="0">
                <a:effectLst/>
                <a:latin typeface="Arial"/>
                <a:cs typeface="Arial"/>
              </a:rPr>
              <a:t> approach </a:t>
            </a:r>
            <a:r>
              <a:rPr lang="pt-BR" sz="1400" b="1" i="0" dirty="0" err="1">
                <a:effectLst/>
                <a:latin typeface="Arial"/>
                <a:cs typeface="Arial"/>
              </a:rPr>
              <a:t>using</a:t>
            </a:r>
            <a:r>
              <a:rPr lang="pt-BR" sz="1400" b="1" i="0" dirty="0">
                <a:effectLst/>
                <a:latin typeface="Arial"/>
                <a:cs typeface="Arial"/>
              </a:rPr>
              <a:t> ESP32. </a:t>
            </a:r>
            <a:r>
              <a:rPr lang="pt-BR" sz="1400" b="0" i="1" dirty="0">
                <a:effectLst/>
                <a:latin typeface="Arial"/>
                <a:cs typeface="Arial"/>
              </a:rPr>
              <a:t>IEEE internet </a:t>
            </a:r>
            <a:r>
              <a:rPr lang="pt-BR" sz="1400" b="0" i="1" dirty="0" err="1">
                <a:effectLst/>
                <a:latin typeface="Arial"/>
                <a:cs typeface="Arial"/>
              </a:rPr>
              <a:t>of</a:t>
            </a:r>
            <a:r>
              <a:rPr lang="pt-BR" sz="1400" b="0" i="1" dirty="0">
                <a:effectLst/>
                <a:latin typeface="Arial"/>
                <a:cs typeface="Arial"/>
              </a:rPr>
              <a:t> </a:t>
            </a:r>
            <a:r>
              <a:rPr lang="pt-BR" sz="1400" b="0" i="1" dirty="0" err="1">
                <a:effectLst/>
                <a:latin typeface="Arial"/>
                <a:cs typeface="Arial"/>
              </a:rPr>
              <a:t>things</a:t>
            </a:r>
            <a:r>
              <a:rPr lang="pt-BR" sz="1400" b="0" i="1" dirty="0">
                <a:effectLst/>
                <a:latin typeface="Arial"/>
                <a:cs typeface="Arial"/>
              </a:rPr>
              <a:t> </a:t>
            </a:r>
            <a:r>
              <a:rPr lang="pt-BR" sz="1400" b="0" i="1" dirty="0" err="1">
                <a:effectLst/>
                <a:latin typeface="Arial"/>
                <a:cs typeface="Arial"/>
              </a:rPr>
              <a:t>journal</a:t>
            </a:r>
            <a:r>
              <a:rPr lang="pt-BR" sz="1400" b="0" i="0" dirty="0">
                <a:effectLst/>
                <a:latin typeface="Arial"/>
                <a:cs typeface="Arial"/>
              </a:rPr>
              <a:t>, </a:t>
            </a:r>
            <a:r>
              <a:rPr lang="pt-BR" sz="1400" b="0" i="1" dirty="0">
                <a:effectLst/>
                <a:latin typeface="Arial"/>
                <a:cs typeface="Arial"/>
              </a:rPr>
              <a:t>9</a:t>
            </a:r>
            <a:r>
              <a:rPr lang="pt-BR" sz="1400" b="0" i="0" dirty="0">
                <a:effectLst/>
                <a:latin typeface="Arial"/>
                <a:cs typeface="Arial"/>
              </a:rPr>
              <a:t>(19), 18305–18318.  </a:t>
            </a:r>
          </a:p>
          <a:p>
            <a:pPr algn="l" rtl="0" fontAlgn="base"/>
            <a:endParaRPr lang="pt-BR" sz="1400" b="0" i="0" dirty="0">
              <a:effectLst/>
              <a:latin typeface="Arial"/>
              <a:cs typeface="Arial"/>
            </a:endParaRPr>
          </a:p>
          <a:p>
            <a:pPr algn="l" rtl="0" fontAlgn="base"/>
            <a:endParaRPr lang="pt-BR" sz="1000" b="0" i="0" dirty="0">
              <a:effectLst/>
              <a:latin typeface="Arial"/>
              <a:cs typeface="Arial"/>
            </a:endParaRPr>
          </a:p>
          <a:p>
            <a:pPr algn="l" rtl="0" fontAlgn="base"/>
            <a:endParaRPr lang="pt-BR" sz="10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27BFFA-2A99-9FC0-C8AA-C09DFC6A7EB5}"/>
              </a:ext>
            </a:extLst>
          </p:cNvPr>
          <p:cNvSpPr/>
          <p:nvPr/>
        </p:nvSpPr>
        <p:spPr>
          <a:xfrm>
            <a:off x="11938668" y="-4763"/>
            <a:ext cx="266700" cy="6862763"/>
          </a:xfrm>
          <a:prstGeom prst="rect">
            <a:avLst/>
          </a:prstGeom>
          <a:solidFill>
            <a:srgbClr val="010D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F4C138F-5538-E67E-E867-33FA6A0CC5F2}"/>
              </a:ext>
            </a:extLst>
          </p:cNvPr>
          <p:cNvCxnSpPr>
            <a:cxnSpLocks/>
          </p:cNvCxnSpPr>
          <p:nvPr/>
        </p:nvCxnSpPr>
        <p:spPr>
          <a:xfrm>
            <a:off x="0" y="1018206"/>
            <a:ext cx="12192000" cy="0"/>
          </a:xfrm>
          <a:prstGeom prst="line">
            <a:avLst/>
          </a:prstGeom>
          <a:ln>
            <a:solidFill>
              <a:srgbClr val="010D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4">
            <a:extLst>
              <a:ext uri="{FF2B5EF4-FFF2-40B4-BE49-F238E27FC236}">
                <a16:creationId xmlns:a16="http://schemas.microsoft.com/office/drawing/2014/main" id="{29562F58-0616-4F01-F6B7-4F63ADC1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966" y="-110365"/>
            <a:ext cx="2142165" cy="117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6">
            <a:extLst>
              <a:ext uri="{FF2B5EF4-FFF2-40B4-BE49-F238E27FC236}">
                <a16:creationId xmlns:a16="http://schemas.microsoft.com/office/drawing/2014/main" id="{0426D1FC-1D08-46C2-2679-6E5CFE562BC4}"/>
              </a:ext>
            </a:extLst>
          </p:cNvPr>
          <p:cNvSpPr txBox="1">
            <a:spLocks/>
          </p:cNvSpPr>
          <p:nvPr/>
        </p:nvSpPr>
        <p:spPr>
          <a:xfrm>
            <a:off x="-13368" y="118582"/>
            <a:ext cx="12188952" cy="899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latin typeface="Arial"/>
                <a:cs typeface="Arial"/>
              </a:rPr>
              <a:t>Referências</a:t>
            </a:r>
            <a:endParaRPr lang="en-US" sz="3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019541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9">
            <a:extLst>
              <a:ext uri="{FF2B5EF4-FFF2-40B4-BE49-F238E27FC236}">
                <a16:creationId xmlns:a16="http://schemas.microsoft.com/office/drawing/2014/main" id="{D44BF346-F923-C913-98F0-CD911610FD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366" y="3126636"/>
            <a:ext cx="2278042" cy="1350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005DA1-D0A8-84FB-0D68-858892D88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790" y="3126636"/>
            <a:ext cx="1009464" cy="1350114"/>
          </a:xfrm>
          <a:prstGeom prst="rect">
            <a:avLst/>
          </a:prstGeom>
        </p:spPr>
      </p:pic>
      <p:pic>
        <p:nvPicPr>
          <p:cNvPr id="9" name="Graphic 8" descr="Handshake outline">
            <a:extLst>
              <a:ext uri="{FF2B5EF4-FFF2-40B4-BE49-F238E27FC236}">
                <a16:creationId xmlns:a16="http://schemas.microsoft.com/office/drawing/2014/main" id="{3860610D-C47C-EB8B-736B-9875B3B9C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3344493"/>
            <a:ext cx="914400" cy="914400"/>
          </a:xfrm>
          <a:prstGeom prst="rect">
            <a:avLst/>
          </a:prstGeom>
        </p:spPr>
      </p:pic>
      <p:sp>
        <p:nvSpPr>
          <p:cNvPr id="2" name="Título 6">
            <a:extLst>
              <a:ext uri="{FF2B5EF4-FFF2-40B4-BE49-F238E27FC236}">
                <a16:creationId xmlns:a16="http://schemas.microsoft.com/office/drawing/2014/main" id="{D1364E95-31C3-8F7B-1924-1CF265F19DE3}"/>
              </a:ext>
            </a:extLst>
          </p:cNvPr>
          <p:cNvSpPr txBox="1">
            <a:spLocks/>
          </p:cNvSpPr>
          <p:nvPr/>
        </p:nvSpPr>
        <p:spPr>
          <a:xfrm>
            <a:off x="1524000" y="1818495"/>
            <a:ext cx="9144000" cy="607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>
                <a:latin typeface="Arial"/>
                <a:cs typeface="Times New Roman"/>
              </a:rPr>
              <a:t>Obrigado a todos!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802618-2100-3506-80BB-89A8070A64B4}"/>
              </a:ext>
            </a:extLst>
          </p:cNvPr>
          <p:cNvSpPr/>
          <p:nvPr/>
        </p:nvSpPr>
        <p:spPr>
          <a:xfrm>
            <a:off x="11938668" y="-4763"/>
            <a:ext cx="266700" cy="6862763"/>
          </a:xfrm>
          <a:prstGeom prst="rect">
            <a:avLst/>
          </a:prstGeom>
          <a:solidFill>
            <a:srgbClr val="010D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2E2341-EEAE-1A9E-88B0-E7E9101CA7A1}"/>
              </a:ext>
            </a:extLst>
          </p:cNvPr>
          <p:cNvCxnSpPr>
            <a:cxnSpLocks/>
          </p:cNvCxnSpPr>
          <p:nvPr/>
        </p:nvCxnSpPr>
        <p:spPr>
          <a:xfrm>
            <a:off x="0" y="1018206"/>
            <a:ext cx="12192000" cy="0"/>
          </a:xfrm>
          <a:prstGeom prst="line">
            <a:avLst/>
          </a:prstGeom>
          <a:ln>
            <a:solidFill>
              <a:srgbClr val="010D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DE242472-E5C2-5C9A-13BB-BD56F32C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966" y="-110365"/>
            <a:ext cx="2142165" cy="117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40583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6">
            <a:extLst>
              <a:ext uri="{FF2B5EF4-FFF2-40B4-BE49-F238E27FC236}">
                <a16:creationId xmlns:a16="http://schemas.microsoft.com/office/drawing/2014/main" id="{2767675A-DCFB-DE3A-85B7-3EF0ABA3660E}"/>
              </a:ext>
            </a:extLst>
          </p:cNvPr>
          <p:cNvSpPr txBox="1">
            <a:spLocks/>
          </p:cNvSpPr>
          <p:nvPr/>
        </p:nvSpPr>
        <p:spPr>
          <a:xfrm>
            <a:off x="0" y="1100119"/>
            <a:ext cx="12188952" cy="8996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sz="3200" b="1" dirty="0">
              <a:latin typeface="Arial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0C5BC5-0507-0DB6-2C7B-DE2609291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336" y="1577628"/>
            <a:ext cx="5912252" cy="43260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-179705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7200" b="1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Características Principais:</a:t>
            </a:r>
            <a:endParaRPr lang="pt-BR">
              <a:latin typeface="Arial"/>
              <a:cs typeface="Arial"/>
            </a:endParaRPr>
          </a:p>
          <a:p>
            <a:pPr marL="0" marR="0" lvl="0" indent="21590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sz="72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215900" fontAlgn="base">
              <a:lnSpc>
                <a:spcPct val="120000"/>
              </a:lnSpc>
              <a:spcBef>
                <a:spcPct val="0"/>
              </a:spcBef>
              <a:buFont typeface="+mj-lt"/>
              <a:buAutoNum type="arabicPeriod"/>
            </a:pPr>
            <a:r>
              <a:rPr lang="pt-BR" altLang="pt-BR" sz="7200">
                <a:latin typeface="Arial"/>
                <a:cs typeface="Arial"/>
              </a:rPr>
              <a:t>Operação totalmente automática sem a necessidade de operadores a bordo;</a:t>
            </a:r>
            <a:br>
              <a:rPr lang="pt-BR" altLang="pt-BR" sz="72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altLang="pt-BR" sz="7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215900" fontAlgn="base">
              <a:lnSpc>
                <a:spcPct val="120000"/>
              </a:lnSpc>
              <a:spcBef>
                <a:spcPct val="0"/>
              </a:spcBef>
              <a:buFont typeface="+mj-lt"/>
              <a:buAutoNum type="arabicPeriod"/>
            </a:pPr>
            <a:r>
              <a:rPr lang="pt-BR" altLang="pt-BR" sz="7200">
                <a:latin typeface="Arial"/>
                <a:cs typeface="Arial"/>
              </a:rPr>
              <a:t>Disponibilidade desvinculada com localização e operação dos trens independentes da disponibilidade de operadores;</a:t>
            </a:r>
            <a:br>
              <a:rPr lang="pt-BR" altLang="pt-BR" sz="72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altLang="pt-BR" sz="7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215900" fontAlgn="base">
              <a:lnSpc>
                <a:spcPct val="120000"/>
              </a:lnSpc>
              <a:spcBef>
                <a:spcPct val="0"/>
              </a:spcBef>
              <a:buFont typeface="+mj-lt"/>
              <a:buAutoNum type="arabicPeriod"/>
            </a:pPr>
            <a:r>
              <a:rPr lang="pt-BR" altLang="pt-BR" sz="7200">
                <a:latin typeface="Arial"/>
                <a:cs typeface="Arial"/>
              </a:rPr>
              <a:t>Flexibilidade na capacidade máxima de adaptação às demandas operacionais;</a:t>
            </a:r>
            <a:br>
              <a:rPr lang="pt-BR" altLang="pt-BR" sz="72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altLang="pt-BR" sz="7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215900" fontAlgn="base">
              <a:lnSpc>
                <a:spcPct val="120000"/>
              </a:lnSpc>
              <a:spcBef>
                <a:spcPct val="0"/>
              </a:spcBef>
              <a:buFont typeface="+mj-lt"/>
              <a:buAutoNum type="arabicPeriod"/>
            </a:pPr>
            <a:r>
              <a:rPr lang="pt-BR" altLang="pt-BR" sz="7200">
                <a:latin typeface="Arial"/>
                <a:cs typeface="Arial"/>
              </a:rPr>
              <a:t>Segurança com risco mínimo de erro humano, com suporte adicional como Portas de Plataforma (PSD).</a:t>
            </a:r>
          </a:p>
          <a:p>
            <a:pPr marL="0" lvl="1" fontAlgn="base">
              <a:lnSpc>
                <a:spcPct val="120000"/>
              </a:lnSpc>
              <a:spcBef>
                <a:spcPct val="0"/>
              </a:spcBef>
            </a:pPr>
            <a:endParaRPr lang="pt-BR" altLang="pt-BR" sz="7200">
              <a:latin typeface="Arial"/>
              <a:cs typeface="Arial"/>
            </a:endParaRPr>
          </a:p>
          <a:p>
            <a:pPr marL="0" lvl="1" fontAlgn="base">
              <a:lnSpc>
                <a:spcPct val="120000"/>
              </a:lnSpc>
              <a:spcBef>
                <a:spcPct val="0"/>
              </a:spcBef>
            </a:pPr>
            <a:r>
              <a:rPr kumimoji="0" lang="pt-BR" altLang="pt-BR" sz="440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Fonte: </a:t>
            </a:r>
            <a:r>
              <a:rPr kumimoji="0" lang="pt-BR" altLang="pt-BR" sz="440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Strategic</a:t>
            </a:r>
            <a:r>
              <a:rPr kumimoji="0" lang="pt-BR" altLang="pt-BR" sz="440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</a:t>
            </a:r>
            <a:r>
              <a:rPr kumimoji="0" lang="pt-BR" altLang="pt-BR" sz="440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Implications</a:t>
            </a:r>
            <a:r>
              <a:rPr kumimoji="0" lang="pt-BR" altLang="pt-BR" sz="440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</a:t>
            </a:r>
            <a:r>
              <a:rPr kumimoji="0" lang="pt-BR" altLang="pt-BR" sz="440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of</a:t>
            </a:r>
            <a:r>
              <a:rPr kumimoji="0" lang="pt-BR" altLang="pt-BR" sz="440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</a:t>
            </a:r>
            <a:r>
              <a:rPr kumimoji="0" lang="pt-BR" altLang="pt-BR" sz="440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Unattended</a:t>
            </a:r>
            <a:r>
              <a:rPr kumimoji="0" lang="pt-BR" altLang="pt-BR" sz="440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</a:t>
            </a:r>
            <a:r>
              <a:rPr kumimoji="0" lang="pt-BR" altLang="pt-BR" sz="440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Train</a:t>
            </a:r>
            <a:r>
              <a:rPr kumimoji="0" lang="pt-BR" altLang="pt-BR" sz="440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</a:t>
            </a:r>
            <a:r>
              <a:rPr kumimoji="0" lang="pt-BR" altLang="pt-BR" sz="440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Operation</a:t>
            </a:r>
            <a:r>
              <a:rPr kumimoji="0" lang="pt-BR" altLang="pt-BR" sz="440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– </a:t>
            </a:r>
            <a:r>
              <a:rPr kumimoji="0" lang="pt-BR" altLang="pt-BR" sz="440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CoMET</a:t>
            </a:r>
            <a:r>
              <a:rPr kumimoji="0" lang="pt-BR" altLang="pt-BR" sz="440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2013 Case </a:t>
            </a:r>
            <a:r>
              <a:rPr kumimoji="0" lang="pt-BR" altLang="pt-BR" sz="440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Study</a:t>
            </a:r>
            <a:r>
              <a:rPr kumimoji="0" lang="pt-BR" altLang="pt-BR" sz="440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.</a:t>
            </a:r>
            <a:endParaRPr lang="pt-BR" altLang="pt-BR" sz="4400" i="0" u="none" strike="noStrike" cap="none" normalizeH="0" baseline="0">
              <a:ln>
                <a:noFill/>
              </a:ln>
              <a:effectLst/>
              <a:latin typeface="Arial"/>
              <a:cs typeface="Arial"/>
            </a:endParaRPr>
          </a:p>
          <a:p>
            <a:pPr marL="0" marR="0" lvl="0" indent="-179705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pt-BR" sz="1400" b="0" i="0" u="none" strike="noStrike" cap="none" normalizeH="0" baseline="0">
              <a:ln>
                <a:noFill/>
              </a:ln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11C6AE-F5A3-6A3F-D80C-33ACEA9D6F8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29351" y="2388075"/>
            <a:ext cx="5044023" cy="2705174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799ABB8-045D-B968-35E9-6E9A918137C4}"/>
              </a:ext>
            </a:extLst>
          </p:cNvPr>
          <p:cNvSpPr/>
          <p:nvPr/>
        </p:nvSpPr>
        <p:spPr>
          <a:xfrm>
            <a:off x="11938668" y="-4763"/>
            <a:ext cx="266700" cy="6862763"/>
          </a:xfrm>
          <a:prstGeom prst="rect">
            <a:avLst/>
          </a:prstGeom>
          <a:solidFill>
            <a:srgbClr val="010D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1" name="Título 6">
            <a:extLst>
              <a:ext uri="{FF2B5EF4-FFF2-40B4-BE49-F238E27FC236}">
                <a16:creationId xmlns:a16="http://schemas.microsoft.com/office/drawing/2014/main" id="{10AFFCC0-FD8B-6172-0117-A4D91DCF6E1F}"/>
              </a:ext>
            </a:extLst>
          </p:cNvPr>
          <p:cNvSpPr txBox="1">
            <a:spLocks/>
          </p:cNvSpPr>
          <p:nvPr/>
        </p:nvSpPr>
        <p:spPr>
          <a:xfrm>
            <a:off x="142240" y="102216"/>
            <a:ext cx="12188952" cy="89962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800" b="1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52B9990-9A3B-E688-EACC-E74A601BBA33}"/>
              </a:ext>
            </a:extLst>
          </p:cNvPr>
          <p:cNvCxnSpPr>
            <a:cxnSpLocks/>
          </p:cNvCxnSpPr>
          <p:nvPr/>
        </p:nvCxnSpPr>
        <p:spPr>
          <a:xfrm>
            <a:off x="0" y="1018206"/>
            <a:ext cx="12192000" cy="0"/>
          </a:xfrm>
          <a:prstGeom prst="line">
            <a:avLst/>
          </a:prstGeom>
          <a:ln>
            <a:solidFill>
              <a:srgbClr val="010D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Picture 4">
            <a:extLst>
              <a:ext uri="{FF2B5EF4-FFF2-40B4-BE49-F238E27FC236}">
                <a16:creationId xmlns:a16="http://schemas.microsoft.com/office/drawing/2014/main" id="{81F7F804-9072-576A-A33D-19954BDB4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020" y="-95227"/>
            <a:ext cx="2142165" cy="117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m 9">
            <a:extLst>
              <a:ext uri="{FF2B5EF4-FFF2-40B4-BE49-F238E27FC236}">
                <a16:creationId xmlns:a16="http://schemas.microsoft.com/office/drawing/2014/main" id="{ADA16066-32EF-B589-625A-80D50E4FCC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15" y="6022988"/>
            <a:ext cx="1220425" cy="72330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FE213AD-957E-BDEC-6392-69872AF7F62F}"/>
              </a:ext>
            </a:extLst>
          </p:cNvPr>
          <p:cNvSpPr txBox="1"/>
          <p:nvPr/>
        </p:nvSpPr>
        <p:spPr>
          <a:xfrm>
            <a:off x="7938468" y="5188786"/>
            <a:ext cx="27311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dirty="0">
                <a:latin typeface="Arial"/>
                <a:cs typeface="Arial"/>
              </a:rPr>
              <a:t>Fonte: Próprio Autor</a:t>
            </a:r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0B56E964-2D1B-1DB6-FFC2-F75F7C36EC72}"/>
              </a:ext>
            </a:extLst>
          </p:cNvPr>
          <p:cNvSpPr txBox="1">
            <a:spLocks/>
          </p:cNvSpPr>
          <p:nvPr/>
        </p:nvSpPr>
        <p:spPr>
          <a:xfrm>
            <a:off x="29784" y="102216"/>
            <a:ext cx="12175584" cy="899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 err="1">
                <a:latin typeface="+mn-lt"/>
                <a:cs typeface="Arial"/>
              </a:rPr>
              <a:t>Automação</a:t>
            </a:r>
            <a:r>
              <a:rPr lang="en-US" sz="3200" b="1" dirty="0">
                <a:latin typeface="+mn-lt"/>
                <a:cs typeface="Arial"/>
              </a:rPr>
              <a:t> GOa4</a:t>
            </a:r>
          </a:p>
        </p:txBody>
      </p:sp>
    </p:spTree>
    <p:extLst>
      <p:ext uri="{BB962C8B-B14F-4D97-AF65-F5344CB8AC3E}">
        <p14:creationId xmlns:p14="http://schemas.microsoft.com/office/powerpoint/2010/main" val="157613509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F0C5BC5-0507-0DB6-2C7B-DE2609291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305" y="2097581"/>
            <a:ext cx="5912252" cy="32861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-179705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7200" b="1" dirty="0">
                <a:latin typeface="Arial"/>
                <a:cs typeface="Arial"/>
              </a:rPr>
              <a:t>Impactos Operacionais:</a:t>
            </a:r>
          </a:p>
          <a:p>
            <a:pPr marL="0" lvl="1" indent="215900" fontAlgn="base">
              <a:lnSpc>
                <a:spcPct val="120000"/>
              </a:lnSpc>
              <a:spcBef>
                <a:spcPct val="0"/>
              </a:spcBef>
              <a:buFont typeface="+mj-lt"/>
              <a:buAutoNum type="arabicPeriod"/>
            </a:pPr>
            <a:endParaRPr lang="pt-BR" altLang="pt-BR" sz="7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215900" fontAlgn="base">
              <a:lnSpc>
                <a:spcPct val="120000"/>
              </a:lnSpc>
              <a:spcBef>
                <a:spcPct val="0"/>
              </a:spcBef>
              <a:buFont typeface="+mj-lt"/>
              <a:buAutoNum type="arabicPeriod"/>
            </a:pPr>
            <a:r>
              <a:rPr lang="pt-BR" altLang="pt-BR" sz="7200" b="1" dirty="0">
                <a:latin typeface="Arial"/>
                <a:cs typeface="Arial"/>
              </a:rPr>
              <a:t>Redução de Custos: </a:t>
            </a:r>
            <a:r>
              <a:rPr lang="pt-BR" altLang="pt-BR" sz="7200" dirty="0">
                <a:latin typeface="Arial"/>
                <a:cs typeface="Arial"/>
              </a:rPr>
              <a:t>OPEX menor comparado a outros níveis de automação;</a:t>
            </a:r>
          </a:p>
          <a:p>
            <a:pPr marL="0" lvl="1" indent="215900" fontAlgn="base">
              <a:lnSpc>
                <a:spcPct val="120000"/>
              </a:lnSpc>
              <a:spcBef>
                <a:spcPct val="0"/>
              </a:spcBef>
              <a:buFont typeface="+mj-lt"/>
              <a:buAutoNum type="arabicPeriod"/>
            </a:pPr>
            <a:endParaRPr lang="pt-BR" altLang="pt-BR" sz="7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215900" fontAlgn="base">
              <a:lnSpc>
                <a:spcPct val="120000"/>
              </a:lnSpc>
              <a:spcBef>
                <a:spcPct val="0"/>
              </a:spcBef>
              <a:buFont typeface="+mj-lt"/>
              <a:buAutoNum type="arabicPeriod"/>
            </a:pPr>
            <a:r>
              <a:rPr lang="pt-BR" altLang="pt-BR" sz="7200" b="1" dirty="0">
                <a:latin typeface="Arial"/>
                <a:cs typeface="Arial"/>
              </a:rPr>
              <a:t>Confiabilidade: </a:t>
            </a:r>
            <a:r>
              <a:rPr lang="pt-BR" altLang="pt-BR" sz="7200" dirty="0">
                <a:latin typeface="Arial"/>
                <a:cs typeface="Arial"/>
              </a:rPr>
              <a:t>Menos incidentes operacionais e resposta mais rápida em casos de falhas;</a:t>
            </a:r>
          </a:p>
          <a:p>
            <a:pPr marL="0" lvl="1" indent="215900" fontAlgn="base">
              <a:lnSpc>
                <a:spcPct val="120000"/>
              </a:lnSpc>
              <a:spcBef>
                <a:spcPct val="0"/>
              </a:spcBef>
              <a:buFont typeface="+mj-lt"/>
              <a:buAutoNum type="arabicPeriod"/>
            </a:pPr>
            <a:endParaRPr lang="pt-BR" altLang="pt-BR" sz="7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215900" fontAlgn="base">
              <a:lnSpc>
                <a:spcPct val="120000"/>
              </a:lnSpc>
              <a:spcBef>
                <a:spcPct val="0"/>
              </a:spcBef>
              <a:buFont typeface="+mj-lt"/>
              <a:buAutoNum type="arabicPeriod"/>
            </a:pPr>
            <a:r>
              <a:rPr lang="pt-BR" altLang="pt-BR" sz="7200" b="1" dirty="0">
                <a:latin typeface="Arial"/>
                <a:cs typeface="Arial"/>
              </a:rPr>
              <a:t>Atendimento ao Cliente: </a:t>
            </a:r>
            <a:r>
              <a:rPr lang="pt-BR" altLang="pt-BR" sz="7200" dirty="0">
                <a:latin typeface="Arial"/>
                <a:cs typeface="Arial"/>
              </a:rPr>
              <a:t>Experiência aprimorada por meio de monitoramento centralizado no CCO.</a:t>
            </a:r>
          </a:p>
          <a:p>
            <a:pPr marL="0" lvl="1" indent="215900" fontAlgn="base">
              <a:lnSpc>
                <a:spcPct val="120000"/>
              </a:lnSpc>
              <a:spcBef>
                <a:spcPct val="0"/>
              </a:spcBef>
              <a:buFont typeface="+mj-lt"/>
              <a:buAutoNum type="arabicPeriod"/>
            </a:pPr>
            <a:endParaRPr lang="pt-BR" altLang="pt-BR" sz="7200" dirty="0">
              <a:latin typeface="Arial"/>
              <a:cs typeface="Arial"/>
            </a:endParaRPr>
          </a:p>
          <a:p>
            <a:pPr marL="0" lvl="1" fontAlgn="base">
              <a:lnSpc>
                <a:spcPct val="120000"/>
              </a:lnSpc>
              <a:spcBef>
                <a:spcPct val="0"/>
              </a:spcBef>
            </a:pPr>
            <a:r>
              <a:rPr kumimoji="0" lang="pt-BR" altLang="pt-BR" sz="440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Fonte: Strategic Implications of Unattended Train Operation – CoMET 2013 Case Study.</a:t>
            </a:r>
            <a:endParaRPr lang="pt-BR" altLang="pt-BR" sz="4400" i="0" u="none" strike="noStrike" cap="none" normalizeH="0" baseline="0" dirty="0">
              <a:ln>
                <a:noFill/>
              </a:ln>
              <a:effectLst/>
              <a:latin typeface="Arial"/>
              <a:cs typeface="Arial"/>
            </a:endParaRPr>
          </a:p>
          <a:p>
            <a:pPr marL="0" marR="0" lvl="0" indent="-179705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pt-BR" sz="1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03628-7FDB-195E-6098-80652CE350EC}"/>
              </a:ext>
            </a:extLst>
          </p:cNvPr>
          <p:cNvSpPr/>
          <p:nvPr/>
        </p:nvSpPr>
        <p:spPr>
          <a:xfrm>
            <a:off x="11938668" y="-4763"/>
            <a:ext cx="266700" cy="6862763"/>
          </a:xfrm>
          <a:prstGeom prst="rect">
            <a:avLst/>
          </a:prstGeom>
          <a:solidFill>
            <a:srgbClr val="3829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B6B298-FF1F-9711-B6E3-C44E477957DF}"/>
              </a:ext>
            </a:extLst>
          </p:cNvPr>
          <p:cNvSpPr/>
          <p:nvPr/>
        </p:nvSpPr>
        <p:spPr>
          <a:xfrm>
            <a:off x="11938668" y="-4763"/>
            <a:ext cx="266700" cy="6862763"/>
          </a:xfrm>
          <a:prstGeom prst="rect">
            <a:avLst/>
          </a:prstGeom>
          <a:solidFill>
            <a:srgbClr val="010D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33D5AE6-89EF-A533-25C3-D7E4652FE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700" y="2240735"/>
            <a:ext cx="4603082" cy="306872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8BEE5F7F-203B-2CA9-2830-7C7B46EB0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9988" y="-92331"/>
            <a:ext cx="2142165" cy="117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85B502-974E-75FF-788B-661DFDF2714A}"/>
              </a:ext>
            </a:extLst>
          </p:cNvPr>
          <p:cNvCxnSpPr>
            <a:cxnSpLocks/>
          </p:cNvCxnSpPr>
          <p:nvPr/>
        </p:nvCxnSpPr>
        <p:spPr>
          <a:xfrm>
            <a:off x="0" y="1018206"/>
            <a:ext cx="12192000" cy="0"/>
          </a:xfrm>
          <a:prstGeom prst="line">
            <a:avLst/>
          </a:prstGeom>
          <a:ln>
            <a:solidFill>
              <a:srgbClr val="010D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Imagem 9">
            <a:extLst>
              <a:ext uri="{FF2B5EF4-FFF2-40B4-BE49-F238E27FC236}">
                <a16:creationId xmlns:a16="http://schemas.microsoft.com/office/drawing/2014/main" id="{52F24626-C4A2-E481-5C2D-8A9CFB9E93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15" y="6022988"/>
            <a:ext cx="1220425" cy="7233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570A8CA-0FAF-525B-3C47-A428DB6EBBF6}"/>
              </a:ext>
            </a:extLst>
          </p:cNvPr>
          <p:cNvSpPr txBox="1"/>
          <p:nvPr/>
        </p:nvSpPr>
        <p:spPr>
          <a:xfrm>
            <a:off x="8161988" y="5199077"/>
            <a:ext cx="27311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dirty="0">
                <a:latin typeface="Arial"/>
                <a:cs typeface="Arial"/>
              </a:rPr>
              <a:t>Fonte: Próprio Autor</a:t>
            </a:r>
          </a:p>
        </p:txBody>
      </p:sp>
      <p:sp>
        <p:nvSpPr>
          <p:cNvPr id="3" name="Título 6">
            <a:extLst>
              <a:ext uri="{FF2B5EF4-FFF2-40B4-BE49-F238E27FC236}">
                <a16:creationId xmlns:a16="http://schemas.microsoft.com/office/drawing/2014/main" id="{24F40FD0-A022-49D9-0AC2-6202765B4C59}"/>
              </a:ext>
            </a:extLst>
          </p:cNvPr>
          <p:cNvSpPr txBox="1">
            <a:spLocks/>
          </p:cNvSpPr>
          <p:nvPr/>
        </p:nvSpPr>
        <p:spPr>
          <a:xfrm>
            <a:off x="29784" y="102216"/>
            <a:ext cx="12175584" cy="899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 err="1">
                <a:latin typeface="+mn-lt"/>
                <a:cs typeface="Arial"/>
              </a:rPr>
              <a:t>Impactos</a:t>
            </a:r>
            <a:r>
              <a:rPr lang="en-US" sz="3200" b="1" dirty="0">
                <a:latin typeface="+mn-lt"/>
                <a:cs typeface="Arial"/>
              </a:rPr>
              <a:t> </a:t>
            </a:r>
            <a:r>
              <a:rPr lang="en-US" sz="3200" b="1" dirty="0" err="1">
                <a:latin typeface="+mn-lt"/>
                <a:cs typeface="Arial"/>
              </a:rPr>
              <a:t>Operacionais</a:t>
            </a:r>
            <a:r>
              <a:rPr lang="en-US" sz="3200" b="1" dirty="0">
                <a:latin typeface="+mn-lt"/>
                <a:cs typeface="Arial"/>
              </a:rPr>
              <a:t> – GOa4</a:t>
            </a:r>
          </a:p>
        </p:txBody>
      </p:sp>
    </p:spTree>
    <p:extLst>
      <p:ext uri="{BB962C8B-B14F-4D97-AF65-F5344CB8AC3E}">
        <p14:creationId xmlns:p14="http://schemas.microsoft.com/office/powerpoint/2010/main" val="419558442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F0C5BC5-0507-0DB6-2C7B-DE2609291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67" y="1546445"/>
            <a:ext cx="6979542" cy="376034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72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Problema proposto:</a:t>
            </a:r>
            <a:r>
              <a:rPr kumimoji="0" lang="pt-BR" altLang="pt-BR" sz="7200" b="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7200" dirty="0">
                <a:latin typeface="Arial" panose="020B0604020202020204" pitchFamily="34" charset="0"/>
                <a:cs typeface="Arial" panose="020B0604020202020204" pitchFamily="34" charset="0"/>
              </a:rPr>
              <a:t>Desenvolver um sistema capaz de melhorar o tempo de resposta e ação dos agentes circulantes do Metrô em situações de incidentes</a:t>
            </a:r>
            <a:r>
              <a:rPr kumimoji="0" lang="pt-BR" altLang="pt-BR" sz="7200" b="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7200" b="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72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Desafio:</a:t>
            </a:r>
            <a:r>
              <a:rPr kumimoji="0" lang="pt-BR" altLang="pt-BR" sz="7200" b="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7200" dirty="0">
                <a:latin typeface="Arial" panose="020B0604020202020204" pitchFamily="34" charset="0"/>
                <a:cs typeface="Arial" panose="020B0604020202020204" pitchFamily="34" charset="0"/>
              </a:rPr>
              <a:t>Solução escalável, de baixo custo, utilizando a infraestrutura e operações já existentes no Metrô</a:t>
            </a:r>
            <a:r>
              <a:rPr kumimoji="0" lang="pt-BR" altLang="pt-BR" sz="7200" b="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7200" b="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altLang="pt-BR" sz="7200" b="1" dirty="0">
                <a:latin typeface="Arial" panose="020B0604020202020204" pitchFamily="34" charset="0"/>
                <a:cs typeface="Arial" panose="020B0604020202020204" pitchFamily="34" charset="0"/>
              </a:rPr>
              <a:t>Solução Proposta:</a:t>
            </a:r>
          </a:p>
          <a:p>
            <a:pPr marR="0" lvl="1" indent="-2286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altLang="pt-BR" sz="7200" dirty="0">
                <a:latin typeface="Arial" panose="020B0604020202020204" pitchFamily="34" charset="0"/>
                <a:cs typeface="Arial" panose="020B0604020202020204" pitchFamily="34" charset="0"/>
              </a:rPr>
              <a:t>Uso do ESP32-C6 para geolocalização dos agentes circulantes utilizando Wi-Fi 6 e MQTT;</a:t>
            </a:r>
          </a:p>
          <a:p>
            <a:pPr marR="0" lvl="1" indent="-2286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altLang="pt-BR" sz="7200" dirty="0">
                <a:latin typeface="Arial" panose="020B0604020202020204" pitchFamily="34" charset="0"/>
                <a:cs typeface="Arial" panose="020B0604020202020204" pitchFamily="34" charset="0"/>
              </a:rPr>
              <a:t>Identificação de áreas de proximidade ao invés de coordenadas exatas;</a:t>
            </a:r>
          </a:p>
          <a:p>
            <a:pPr marR="0" lvl="1" indent="-2286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altLang="pt-BR" sz="7200" dirty="0">
                <a:latin typeface="Arial" panose="020B0604020202020204" pitchFamily="34" charset="0"/>
                <a:cs typeface="Arial" panose="020B0604020202020204" pitchFamily="34" charset="0"/>
              </a:rPr>
              <a:t>Interface interativa para acompanhamento dos incidentes e dispositivos.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7200" b="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72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Benefícios:</a:t>
            </a:r>
            <a:r>
              <a:rPr kumimoji="0" lang="pt-BR" altLang="pt-BR" sz="7200" b="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Sistema simples e de baixo custo, não necessitando alt</a:t>
            </a:r>
            <a:r>
              <a:rPr lang="pt-BR" altLang="pt-BR" sz="7200" dirty="0">
                <a:latin typeface="Arial" panose="020B0604020202020204" pitchFamily="34" charset="0"/>
                <a:cs typeface="Arial" panose="020B0604020202020204" pitchFamily="34" charset="0"/>
              </a:rPr>
              <a:t>o investimento em equipamentos e infraestrutura, interface de fácil utilização.</a:t>
            </a:r>
            <a:endParaRPr kumimoji="0" lang="pt-BR" altLang="pt-BR" sz="7200" b="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pt-BR" sz="1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0EC0D7-DD71-6BA1-90FF-4D657F09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309" y="1969193"/>
            <a:ext cx="4417168" cy="294477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8CFD9D1-F410-8779-1A10-7E3067C38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9988" y="-92331"/>
            <a:ext cx="2142165" cy="117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0BDDCB-00B7-AD2A-31B5-E0EA745B44D1}"/>
              </a:ext>
            </a:extLst>
          </p:cNvPr>
          <p:cNvSpPr/>
          <p:nvPr/>
        </p:nvSpPr>
        <p:spPr>
          <a:xfrm>
            <a:off x="11938668" y="-4763"/>
            <a:ext cx="266700" cy="6862763"/>
          </a:xfrm>
          <a:prstGeom prst="rect">
            <a:avLst/>
          </a:prstGeom>
          <a:solidFill>
            <a:srgbClr val="010D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2E3C948-2E40-DC2A-2C95-B1C74107AECC}"/>
              </a:ext>
            </a:extLst>
          </p:cNvPr>
          <p:cNvCxnSpPr>
            <a:cxnSpLocks/>
          </p:cNvCxnSpPr>
          <p:nvPr/>
        </p:nvCxnSpPr>
        <p:spPr>
          <a:xfrm>
            <a:off x="0" y="1018206"/>
            <a:ext cx="12192000" cy="0"/>
          </a:xfrm>
          <a:prstGeom prst="line">
            <a:avLst/>
          </a:prstGeom>
          <a:ln>
            <a:solidFill>
              <a:srgbClr val="010D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DB6CBC2-F5B1-665F-8C8D-93A985F86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0727" y="2237548"/>
            <a:ext cx="224477" cy="395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A8B7A1-FDF3-9358-EC99-06F291466C10}"/>
              </a:ext>
            </a:extLst>
          </p:cNvPr>
          <p:cNvSpPr txBox="1"/>
          <p:nvPr/>
        </p:nvSpPr>
        <p:spPr>
          <a:xfrm>
            <a:off x="9861628" y="2237548"/>
            <a:ext cx="402674" cy="33855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pt-BR" sz="800" b="1" i="1" dirty="0">
                <a:solidFill>
                  <a:srgbClr val="2B5470"/>
                </a:solidFill>
              </a:rPr>
              <a:t>Wifi</a:t>
            </a:r>
          </a:p>
          <a:p>
            <a:r>
              <a:rPr lang="pt-BR" sz="800" b="1" i="1" dirty="0">
                <a:solidFill>
                  <a:srgbClr val="2B5470"/>
                </a:solidFill>
              </a:rPr>
              <a:t>RSSI</a:t>
            </a:r>
          </a:p>
        </p:txBody>
      </p:sp>
      <p:pic>
        <p:nvPicPr>
          <p:cNvPr id="33" name="Imagem 9">
            <a:extLst>
              <a:ext uri="{FF2B5EF4-FFF2-40B4-BE49-F238E27FC236}">
                <a16:creationId xmlns:a16="http://schemas.microsoft.com/office/drawing/2014/main" id="{E30E4BE1-85D2-8EE3-5C71-7FF67C7B95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15" y="6022988"/>
            <a:ext cx="1220425" cy="7233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51EFE3C-7031-DFB6-46E9-7613885B6D79}"/>
              </a:ext>
            </a:extLst>
          </p:cNvPr>
          <p:cNvSpPr txBox="1"/>
          <p:nvPr/>
        </p:nvSpPr>
        <p:spPr>
          <a:xfrm>
            <a:off x="8269100" y="4997661"/>
            <a:ext cx="27311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dirty="0">
                <a:latin typeface="Arial"/>
                <a:cs typeface="Arial"/>
              </a:rPr>
              <a:t>Fonte: Próprio Autor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97FACD3-ECBF-8E98-8A31-5532EEFBF591}"/>
              </a:ext>
            </a:extLst>
          </p:cNvPr>
          <p:cNvSpPr txBox="1"/>
          <p:nvPr/>
        </p:nvSpPr>
        <p:spPr>
          <a:xfrm>
            <a:off x="2758774" y="213773"/>
            <a:ext cx="6421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latin typeface="+mn-lt"/>
                <a:cs typeface="Arial"/>
              </a:rPr>
              <a:t>Proposta</a:t>
            </a:r>
            <a:r>
              <a:rPr lang="en-US" sz="2800" b="1" dirty="0">
                <a:latin typeface="+mn-lt"/>
                <a:cs typeface="Arial"/>
              </a:rPr>
              <a:t> de </a:t>
            </a:r>
            <a:r>
              <a:rPr lang="en-US" sz="2800" b="1" dirty="0" err="1">
                <a:latin typeface="+mn-lt"/>
                <a:cs typeface="Arial"/>
              </a:rPr>
              <a:t>Projeto</a:t>
            </a:r>
            <a:endParaRPr lang="en-US" sz="2800" b="1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5949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D58CA5-EC47-F9FE-7533-B08788F0E94A}"/>
              </a:ext>
            </a:extLst>
          </p:cNvPr>
          <p:cNvCxnSpPr>
            <a:cxnSpLocks/>
          </p:cNvCxnSpPr>
          <p:nvPr/>
        </p:nvCxnSpPr>
        <p:spPr>
          <a:xfrm>
            <a:off x="0" y="1018206"/>
            <a:ext cx="12192000" cy="0"/>
          </a:xfrm>
          <a:prstGeom prst="line">
            <a:avLst/>
          </a:prstGeom>
          <a:ln>
            <a:solidFill>
              <a:srgbClr val="010D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739A7D7-DAE4-C4A9-A7D3-FA818D312CB1}"/>
              </a:ext>
            </a:extLst>
          </p:cNvPr>
          <p:cNvSpPr/>
          <p:nvPr/>
        </p:nvSpPr>
        <p:spPr>
          <a:xfrm>
            <a:off x="11938668" y="-4763"/>
            <a:ext cx="266700" cy="6862763"/>
          </a:xfrm>
          <a:prstGeom prst="rect">
            <a:avLst/>
          </a:prstGeom>
          <a:solidFill>
            <a:srgbClr val="010D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C1FC17CE-FBC4-E953-3BDD-57F313BD8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966" y="-110365"/>
            <a:ext cx="2142165" cy="117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80BEA6FF-B16B-4D90-D6CF-4633CFD3F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115" y="2130411"/>
            <a:ext cx="3631075" cy="242071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9">
            <a:extLst>
              <a:ext uri="{FF2B5EF4-FFF2-40B4-BE49-F238E27FC236}">
                <a16:creationId xmlns:a16="http://schemas.microsoft.com/office/drawing/2014/main" id="{EEDCBE3F-7BD7-4504-DB94-EEEF99DDE6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15" y="6022988"/>
            <a:ext cx="1220425" cy="723302"/>
          </a:xfrm>
          <a:prstGeom prst="rect">
            <a:avLst/>
          </a:prstGeom>
        </p:spPr>
      </p:pic>
      <p:sp>
        <p:nvSpPr>
          <p:cNvPr id="2" name="Título 6">
            <a:extLst>
              <a:ext uri="{FF2B5EF4-FFF2-40B4-BE49-F238E27FC236}">
                <a16:creationId xmlns:a16="http://schemas.microsoft.com/office/drawing/2014/main" id="{78C72DA4-9A68-FC03-14BF-BCBE0666F2C9}"/>
              </a:ext>
            </a:extLst>
          </p:cNvPr>
          <p:cNvSpPr txBox="1">
            <a:spLocks/>
          </p:cNvSpPr>
          <p:nvPr/>
        </p:nvSpPr>
        <p:spPr>
          <a:xfrm>
            <a:off x="29784" y="102216"/>
            <a:ext cx="12175584" cy="899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+mn-lt"/>
                <a:cs typeface="Arial"/>
              </a:rPr>
              <a:t> Tecnologias </a:t>
            </a:r>
            <a:r>
              <a:rPr lang="en-US" sz="3200" b="1" dirty="0" err="1">
                <a:latin typeface="+mn-lt"/>
                <a:cs typeface="Arial"/>
              </a:rPr>
              <a:t>Utilizadas</a:t>
            </a:r>
            <a:endParaRPr lang="en-US" sz="3200" b="1" dirty="0">
              <a:latin typeface="+mn-lt"/>
              <a:cs typeface="Arial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120BFBE-1CB3-AC90-BC9A-FCFE72DA5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095" y="2258617"/>
            <a:ext cx="6979542" cy="376034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b="1" dirty="0">
                <a:latin typeface="Arial" panose="020B0604020202020204" pitchFamily="34" charset="0"/>
                <a:cs typeface="Arial" panose="020B0604020202020204" pitchFamily="34" charset="0"/>
              </a:rPr>
              <a:t>Hardware: </a:t>
            </a:r>
            <a:r>
              <a:rPr lang="pt-BR" altLang="pt-BR" dirty="0">
                <a:latin typeface="Arial" panose="020B0604020202020204" pitchFamily="34" charset="0"/>
                <a:cs typeface="Arial" panose="020B0604020202020204" pitchFamily="34" charset="0"/>
              </a:rPr>
              <a:t>ESP32-C6, baterias, display OLED, </a:t>
            </a:r>
            <a:r>
              <a:rPr lang="pt-BR" altLang="pt-BR" dirty="0" err="1">
                <a:latin typeface="Arial" panose="020B0604020202020204" pitchFamily="34" charset="0"/>
                <a:cs typeface="Arial" panose="020B0604020202020204" pitchFamily="34" charset="0"/>
              </a:rPr>
              <a:t>boost</a:t>
            </a:r>
            <a:r>
              <a:rPr lang="pt-BR" altLang="pt-BR" dirty="0">
                <a:latin typeface="Arial" panose="020B0604020202020204" pitchFamily="34" charset="0"/>
                <a:cs typeface="Arial" panose="020B0604020202020204" pitchFamily="34" charset="0"/>
              </a:rPr>
              <a:t> converter;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b="1" dirty="0">
                <a:latin typeface="Arial" panose="020B0604020202020204" pitchFamily="34" charset="0"/>
                <a:cs typeface="Arial" panose="020B0604020202020204" pitchFamily="34" charset="0"/>
              </a:rPr>
              <a:t>Software: </a:t>
            </a:r>
            <a:r>
              <a:rPr lang="pt-BR" altLang="pt-BR" dirty="0">
                <a:latin typeface="Arial" panose="020B0604020202020204" pitchFamily="34" charset="0"/>
                <a:cs typeface="Arial" panose="020B0604020202020204" pitchFamily="34" charset="0"/>
              </a:rPr>
              <a:t>ESP-IDF, Python, Dash, </a:t>
            </a:r>
            <a:r>
              <a:rPr lang="pt-BR" altLang="pt-BR" dirty="0" err="1">
                <a:latin typeface="Arial" panose="020B0604020202020204" pitchFamily="34" charset="0"/>
                <a:cs typeface="Arial" panose="020B0604020202020204" pitchFamily="34" charset="0"/>
              </a:rPr>
              <a:t>Streamlit</a:t>
            </a:r>
            <a:r>
              <a:rPr lang="pt-BR" altLang="pt-BR" dirty="0">
                <a:latin typeface="Arial" panose="020B0604020202020204" pitchFamily="34" charset="0"/>
                <a:cs typeface="Arial" panose="020B0604020202020204" pitchFamily="34" charset="0"/>
              </a:rPr>
              <a:t>, MQTT, SQL Server, Power BI;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b="1" dirty="0">
                <a:latin typeface="Arial" panose="020B0604020202020204" pitchFamily="34" charset="0"/>
                <a:cs typeface="Arial" panose="020B0604020202020204" pitchFamily="34" charset="0"/>
              </a:rPr>
              <a:t>Rede: </a:t>
            </a:r>
            <a:r>
              <a:rPr lang="pt-BR" altLang="pt-BR" dirty="0">
                <a:latin typeface="Arial" panose="020B0604020202020204" pitchFamily="34" charset="0"/>
                <a:cs typeface="Arial" panose="020B0604020202020204" pitchFamily="34" charset="0"/>
              </a:rPr>
              <a:t>Wi-Fi 6 (infraestrutura do metrô);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b="1" dirty="0">
                <a:latin typeface="Arial" panose="020B0604020202020204" pitchFamily="34" charset="0"/>
                <a:cs typeface="Arial" panose="020B0604020202020204" pitchFamily="34" charset="0"/>
              </a:rPr>
              <a:t>Visualização: </a:t>
            </a:r>
            <a:r>
              <a:rPr lang="pt-BR" altLang="pt-BR" dirty="0">
                <a:latin typeface="Arial" panose="020B0604020202020204" pitchFamily="34" charset="0"/>
                <a:cs typeface="Arial" panose="020B0604020202020204" pitchFamily="34" charset="0"/>
              </a:rPr>
              <a:t>Dashboards com mapas e filtros.</a:t>
            </a:r>
            <a:endParaRPr kumimoji="0" lang="en-US" altLang="pt-BR" sz="1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6B6139-1577-7104-036B-09A5FFD76D43}"/>
              </a:ext>
            </a:extLst>
          </p:cNvPr>
          <p:cNvSpPr txBox="1"/>
          <p:nvPr/>
        </p:nvSpPr>
        <p:spPr>
          <a:xfrm>
            <a:off x="8461423" y="4733060"/>
            <a:ext cx="27311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dirty="0">
                <a:latin typeface="Arial"/>
                <a:cs typeface="Arial"/>
              </a:rPr>
              <a:t>Fonte: Próprio Autor</a:t>
            </a:r>
          </a:p>
        </p:txBody>
      </p:sp>
    </p:spTree>
    <p:extLst>
      <p:ext uri="{BB962C8B-B14F-4D97-AF65-F5344CB8AC3E}">
        <p14:creationId xmlns:p14="http://schemas.microsoft.com/office/powerpoint/2010/main" val="222798528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6">
            <a:extLst>
              <a:ext uri="{FF2B5EF4-FFF2-40B4-BE49-F238E27FC236}">
                <a16:creationId xmlns:a16="http://schemas.microsoft.com/office/drawing/2014/main" id="{2767675A-DCFB-DE3A-85B7-3EF0ABA3660E}"/>
              </a:ext>
            </a:extLst>
          </p:cNvPr>
          <p:cNvSpPr txBox="1">
            <a:spLocks/>
          </p:cNvSpPr>
          <p:nvPr/>
        </p:nvSpPr>
        <p:spPr>
          <a:xfrm>
            <a:off x="0" y="1267906"/>
            <a:ext cx="12188952" cy="899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0C5BC5-0507-0DB6-2C7B-DE2609291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978" y="1483984"/>
            <a:ext cx="7143220" cy="28323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b="1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Princípios</a:t>
            </a:r>
            <a:r>
              <a:rPr lang="en-US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fundamentais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:</a:t>
            </a:r>
            <a:endParaRPr lang="pt-BR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algn="just">
              <a:buFont typeface="Arial"/>
              <a:buChar char="•"/>
            </a:pPr>
            <a:r>
              <a:rPr lang="pt-BR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Respeitar a privacidade dos funcionários é um compromisso ético e legal. </a:t>
            </a:r>
          </a:p>
          <a:p>
            <a:pPr algn="just">
              <a:buFont typeface="Arial"/>
              <a:buChar char="•"/>
            </a:pPr>
            <a:r>
              <a:rPr lang="pt-BR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Todos devem ser informados sobre como os dados são coletados e utilizados. </a:t>
            </a:r>
          </a:p>
          <a:p>
            <a:pPr algn="just">
              <a:buFont typeface="Arial"/>
              <a:buChar char="•"/>
            </a:pPr>
            <a:r>
              <a:rPr lang="pt-BR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 localização dos funcionários só deve ser monitorada em situações justificáveis, como emergências ou segurança operacional.</a:t>
            </a:r>
          </a:p>
          <a:p>
            <a:pPr>
              <a:buFont typeface="Arial"/>
              <a:buChar char="•"/>
            </a:pPr>
            <a:endParaRPr lang="pt-BR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>
              <a:buFont typeface="Arial"/>
              <a:buChar char="•"/>
            </a:pPr>
            <a:endParaRPr lang="pt-BR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r>
              <a:rPr lang="pt-BR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LGPD:</a:t>
            </a:r>
          </a:p>
          <a:p>
            <a:pPr indent="-342900">
              <a:buFont typeface="Arial"/>
              <a:buChar char="•"/>
            </a:pPr>
            <a:r>
              <a:rPr lang="pt-BR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Os funcionários devem ser previamente informados sobre o uso de seus dados de localização. </a:t>
            </a:r>
          </a:p>
          <a:p>
            <a:pPr indent="-342900">
              <a:buFont typeface="Arial"/>
              <a:buChar char="•"/>
            </a:pPr>
            <a:r>
              <a:rPr lang="pt-BR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 coleta e uso desses dados requerem consentimento explícito, em conformidade com as exigências da LGPD.</a:t>
            </a:r>
          </a:p>
        </p:txBody>
      </p:sp>
      <p:pic>
        <p:nvPicPr>
          <p:cNvPr id="2" name="Picture 2" descr="rede nós com cadeado e proteção escudo representando plano ícone do ai  segurança 40155944 Vetor no Vecteezy">
            <a:extLst>
              <a:ext uri="{FF2B5EF4-FFF2-40B4-BE49-F238E27FC236}">
                <a16:creationId xmlns:a16="http://schemas.microsoft.com/office/drawing/2014/main" id="{E190FE75-976D-49FB-A559-DDAE6CBF1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090" y="2167530"/>
            <a:ext cx="3678082" cy="367808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582F1B-4A2C-1A5A-B9D1-960800D6FA65}"/>
              </a:ext>
            </a:extLst>
          </p:cNvPr>
          <p:cNvCxnSpPr>
            <a:cxnSpLocks/>
          </p:cNvCxnSpPr>
          <p:nvPr/>
        </p:nvCxnSpPr>
        <p:spPr>
          <a:xfrm>
            <a:off x="0" y="1018206"/>
            <a:ext cx="12192000" cy="0"/>
          </a:xfrm>
          <a:prstGeom prst="line">
            <a:avLst/>
          </a:prstGeom>
          <a:ln>
            <a:solidFill>
              <a:srgbClr val="010D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EE7C5F1-23A6-380E-4502-48558C5200F9}"/>
              </a:ext>
            </a:extLst>
          </p:cNvPr>
          <p:cNvSpPr/>
          <p:nvPr/>
        </p:nvSpPr>
        <p:spPr>
          <a:xfrm>
            <a:off x="11938668" y="-4763"/>
            <a:ext cx="266700" cy="6862763"/>
          </a:xfrm>
          <a:prstGeom prst="rect">
            <a:avLst/>
          </a:prstGeom>
          <a:solidFill>
            <a:srgbClr val="010D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FE5AC12A-48D2-1B98-985D-EFAB62506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966" y="-110365"/>
            <a:ext cx="2142165" cy="117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9">
            <a:extLst>
              <a:ext uri="{FF2B5EF4-FFF2-40B4-BE49-F238E27FC236}">
                <a16:creationId xmlns:a16="http://schemas.microsoft.com/office/drawing/2014/main" id="{B2657D97-E72A-0EA8-ECA2-2FC836BE19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15" y="6022988"/>
            <a:ext cx="1220425" cy="72330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51ABC03-C124-2C4B-DD1C-7A376099E79A}"/>
              </a:ext>
            </a:extLst>
          </p:cNvPr>
          <p:cNvSpPr txBox="1"/>
          <p:nvPr/>
        </p:nvSpPr>
        <p:spPr>
          <a:xfrm>
            <a:off x="2758774" y="213773"/>
            <a:ext cx="6421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latin typeface="+mn-lt"/>
                <a:cs typeface="Arial"/>
              </a:rPr>
              <a:t>Proteção</a:t>
            </a:r>
            <a:r>
              <a:rPr lang="en-US" sz="2800" b="1" dirty="0">
                <a:latin typeface="+mn-lt"/>
                <a:cs typeface="Arial"/>
              </a:rPr>
              <a:t> de Dados</a:t>
            </a:r>
          </a:p>
        </p:txBody>
      </p:sp>
    </p:spTree>
    <p:extLst>
      <p:ext uri="{BB962C8B-B14F-4D97-AF65-F5344CB8AC3E}">
        <p14:creationId xmlns:p14="http://schemas.microsoft.com/office/powerpoint/2010/main" val="340167913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2605D1-5DCE-EDCE-7904-093CE8057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030">
            <a:extLst>
              <a:ext uri="{FF2B5EF4-FFF2-40B4-BE49-F238E27FC236}">
                <a16:creationId xmlns:a16="http://schemas.microsoft.com/office/drawing/2014/main" id="{288EB684-3465-1925-687F-8176F34E1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etrô parado na estação de trem&#10;&#10;Descrição gerada automaticamente">
            <a:extLst>
              <a:ext uri="{FF2B5EF4-FFF2-40B4-BE49-F238E27FC236}">
                <a16:creationId xmlns:a16="http://schemas.microsoft.com/office/drawing/2014/main" id="{BC1694B5-8EEA-BD79-1ECD-58D3AF7D1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7" r="23585" b="1393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032">
            <a:extLst>
              <a:ext uri="{FF2B5EF4-FFF2-40B4-BE49-F238E27FC236}">
                <a16:creationId xmlns:a16="http://schemas.microsoft.com/office/drawing/2014/main" id="{C75C1BC5-C02B-E2D4-B124-E214DCD6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6">
            <a:extLst>
              <a:ext uri="{FF2B5EF4-FFF2-40B4-BE49-F238E27FC236}">
                <a16:creationId xmlns:a16="http://schemas.microsoft.com/office/drawing/2014/main" id="{5784FDAE-DE3F-2E93-CC8F-81D684E101A3}"/>
              </a:ext>
            </a:extLst>
          </p:cNvPr>
          <p:cNvSpPr txBox="1">
            <a:spLocks/>
          </p:cNvSpPr>
          <p:nvPr/>
        </p:nvSpPr>
        <p:spPr>
          <a:xfrm>
            <a:off x="368291" y="279735"/>
            <a:ext cx="5216649" cy="1832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b="1" dirty="0">
                <a:solidFill>
                  <a:schemeClr val="bg1"/>
                </a:solidFill>
                <a:latin typeface="Arial"/>
                <a:cs typeface="Arial"/>
              </a:rPr>
              <a:t>METODOLOGIA</a:t>
            </a:r>
          </a:p>
        </p:txBody>
      </p:sp>
      <p:sp>
        <p:nvSpPr>
          <p:cNvPr id="1030" name="Rectangle 1034">
            <a:extLst>
              <a:ext uri="{FF2B5EF4-FFF2-40B4-BE49-F238E27FC236}">
                <a16:creationId xmlns:a16="http://schemas.microsoft.com/office/drawing/2014/main" id="{B5D17213-B4C8-527A-C8A1-4C52AF4D3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1F10088-3F7D-154F-DB2B-CE9A660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30230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Violeta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7370310-d4a2-45a4-9273-bfecc06c22ae">
      <Terms xmlns="http://schemas.microsoft.com/office/infopath/2007/PartnerControls"/>
    </lcf76f155ced4ddcb4097134ff3c332f>
    <TaxCatchAll xmlns="1adb8fcc-4f6e-40f1-9beb-fe8b678e99d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4507D73270244A8FB1901A7DC8B947" ma:contentTypeVersion="12" ma:contentTypeDescription="Create a new document." ma:contentTypeScope="" ma:versionID="e0efd6d6d5d01ad9dfa4427d2aa6d687">
  <xsd:schema xmlns:xsd="http://www.w3.org/2001/XMLSchema" xmlns:xs="http://www.w3.org/2001/XMLSchema" xmlns:p="http://schemas.microsoft.com/office/2006/metadata/properties" xmlns:ns2="77370310-d4a2-45a4-9273-bfecc06c22ae" xmlns:ns3="1adb8fcc-4f6e-40f1-9beb-fe8b678e99de" targetNamespace="http://schemas.microsoft.com/office/2006/metadata/properties" ma:root="true" ma:fieldsID="6c7bfb9538f14572719a190c107161ff" ns2:_="" ns3:_="">
    <xsd:import namespace="77370310-d4a2-45a4-9273-bfecc06c22ae"/>
    <xsd:import namespace="1adb8fcc-4f6e-40f1-9beb-fe8b678e99d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LengthInSecond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370310-d4a2-45a4-9273-bfecc06c2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d75c2408-c6ce-432d-b63e-4e9955bc650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db8fcc-4f6e-40f1-9beb-fe8b678e99de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b935f1eb-e5cd-4067-ba4b-17c13bade8c9}" ma:internalName="TaxCatchAll" ma:showField="CatchAllData" ma:web="1adb8fcc-4f6e-40f1-9beb-fe8b678e99d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6C7EDF-EAAE-4288-A6F9-E05E293B6B52}">
  <ds:schemaRefs>
    <ds:schemaRef ds:uri="1adb8fcc-4f6e-40f1-9beb-fe8b678e99de"/>
    <ds:schemaRef ds:uri="77370310-d4a2-45a4-9273-bfecc06c22a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1391852-FCD3-4DA7-97F7-351867E38D57}">
  <ds:schemaRefs>
    <ds:schemaRef ds:uri="1adb8fcc-4f6e-40f1-9beb-fe8b678e99de"/>
    <ds:schemaRef ds:uri="77370310-d4a2-45a4-9273-bfecc06c22a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F1A58E3-B808-4FC5-A6DF-2D6CA9C4A85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</TotalTime>
  <Words>1357</Words>
  <Application>Microsoft Office PowerPoint</Application>
  <PresentationFormat>Widescreen</PresentationFormat>
  <Paragraphs>162</Paragraphs>
  <Slides>32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40" baseType="lpstr">
      <vt:lpstr>Aptos</vt:lpstr>
      <vt:lpstr>Aptos Display</vt:lpstr>
      <vt:lpstr>Arial</vt:lpstr>
      <vt:lpstr>Calibri</vt:lpstr>
      <vt:lpstr>Courier New</vt:lpstr>
      <vt:lpstr>Segoe UI</vt:lpstr>
      <vt:lpstr>Wingdings</vt:lpstr>
      <vt:lpstr>Tema do Office</vt:lpstr>
      <vt:lpstr>ESTUDO SOBRE REDE SEM FIO APLICADA NA GEOLOCALIZAÇÃO DE AGENTES CIRCULANTES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Dispositivo IoT para geolocalização no Metrô de São Paulo</dc:title>
  <dc:creator>GABRIEL MARQUES SILVA</dc:creator>
  <cp:lastModifiedBy>GABRIEL MARQUES SILVA</cp:lastModifiedBy>
  <cp:revision>9</cp:revision>
  <dcterms:created xsi:type="dcterms:W3CDTF">2024-11-15T18:51:42Z</dcterms:created>
  <dcterms:modified xsi:type="dcterms:W3CDTF">2025-06-11T23:50:52Z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0x010100044507D73270244A8FB1901A7DC8B947</vt:lpwstr>
  </property>
  <property fmtid="{D5CDD505-2E9C-101B-9397-08002B2CF9AE}" pid="3" name="MediaServiceImageTags">
    <vt:lpwstr/>
  </property>
</Properties>
</file>